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4.xml" ContentType="application/inkml+xml"/>
  <Override PartName="/ppt/notesSlides/notesSlide14.xml" ContentType="application/vnd.openxmlformats-officedocument.presentationml.notesSlide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6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65"/>
  </p:notesMasterIdLst>
  <p:sldIdLst>
    <p:sldId id="472" r:id="rId2"/>
    <p:sldId id="370" r:id="rId3"/>
    <p:sldId id="380" r:id="rId4"/>
    <p:sldId id="430" r:id="rId5"/>
    <p:sldId id="431" r:id="rId6"/>
    <p:sldId id="432" r:id="rId7"/>
    <p:sldId id="433" r:id="rId8"/>
    <p:sldId id="435" r:id="rId9"/>
    <p:sldId id="436" r:id="rId10"/>
    <p:sldId id="437" r:id="rId11"/>
    <p:sldId id="439" r:id="rId12"/>
    <p:sldId id="438" r:id="rId13"/>
    <p:sldId id="440" r:id="rId14"/>
    <p:sldId id="441" r:id="rId15"/>
    <p:sldId id="442" r:id="rId16"/>
    <p:sldId id="470" r:id="rId17"/>
    <p:sldId id="382" r:id="rId18"/>
    <p:sldId id="383" r:id="rId19"/>
    <p:sldId id="469" r:id="rId20"/>
    <p:sldId id="443" r:id="rId21"/>
    <p:sldId id="387" r:id="rId22"/>
    <p:sldId id="388" r:id="rId23"/>
    <p:sldId id="450" r:id="rId24"/>
    <p:sldId id="451" r:id="rId25"/>
    <p:sldId id="389" r:id="rId26"/>
    <p:sldId id="392" r:id="rId27"/>
    <p:sldId id="394" r:id="rId28"/>
    <p:sldId id="398" r:id="rId29"/>
    <p:sldId id="447" r:id="rId30"/>
    <p:sldId id="448" r:id="rId31"/>
    <p:sldId id="449" r:id="rId32"/>
    <p:sldId id="399" r:id="rId33"/>
    <p:sldId id="400" r:id="rId34"/>
    <p:sldId id="401" r:id="rId35"/>
    <p:sldId id="403" r:id="rId36"/>
    <p:sldId id="452" r:id="rId37"/>
    <p:sldId id="453" r:id="rId38"/>
    <p:sldId id="454" r:id="rId39"/>
    <p:sldId id="406" r:id="rId40"/>
    <p:sldId id="407" r:id="rId41"/>
    <p:sldId id="409" r:id="rId42"/>
    <p:sldId id="455" r:id="rId43"/>
    <p:sldId id="456" r:id="rId44"/>
    <p:sldId id="457" r:id="rId45"/>
    <p:sldId id="412" r:id="rId46"/>
    <p:sldId id="458" r:id="rId47"/>
    <p:sldId id="413" r:id="rId48"/>
    <p:sldId id="414" r:id="rId49"/>
    <p:sldId id="459" r:id="rId50"/>
    <p:sldId id="460" r:id="rId51"/>
    <p:sldId id="461" r:id="rId52"/>
    <p:sldId id="462" r:id="rId53"/>
    <p:sldId id="463" r:id="rId54"/>
    <p:sldId id="418" r:id="rId55"/>
    <p:sldId id="419" r:id="rId56"/>
    <p:sldId id="420" r:id="rId57"/>
    <p:sldId id="464" r:id="rId58"/>
    <p:sldId id="465" r:id="rId59"/>
    <p:sldId id="466" r:id="rId60"/>
    <p:sldId id="467" r:id="rId61"/>
    <p:sldId id="468" r:id="rId62"/>
    <p:sldId id="424" r:id="rId63"/>
    <p:sldId id="379" r:id="rId6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8C3C"/>
    <a:srgbClr val="CC0066"/>
    <a:srgbClr val="996633"/>
    <a:srgbClr val="9900CC"/>
    <a:srgbClr val="FF00FF"/>
    <a:srgbClr val="FF3300"/>
    <a:srgbClr val="FF33CC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2" autoAdjust="0"/>
    <p:restoredTop sz="94660"/>
  </p:normalViewPr>
  <p:slideViewPr>
    <p:cSldViewPr>
      <p:cViewPr varScale="1">
        <p:scale>
          <a:sx n="106" d="100"/>
          <a:sy n="106" d="100"/>
        </p:scale>
        <p:origin x="106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0-15T15:34:05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19650 14146 0,'17'0'140,"19"0"-140,-19 0 16,19 0-1,-1 0-15,18 0 16,0 0-16,0 0 16,-1 0-16,1 0 15,-17 0-15,-1 0 16,0 0-16,18 0 62,18 0-46,17 0-16,18 0 15,17 0-15,18 0 16,-17 0-16,-36 0 16,-35 0-16,0 0 93,-36 0-77,19 18-1,17-18-15,35 0 16,-18 18-16,36-1 16,-35-17-16,-1 0 15,-17 0-15,0 0 16,-18 0-16,18 0 15,-35 0-15,0 0 125,17 0-109,-17 0-16,17 0 15,-17 0-15,34 0 16,-16 0-16,-19 0 16,1 0-16,17 0 62,-35 0 188,18 0-235,-18 0 32,18 0-16,-1 0 375</inkml:trace>
  <inkml:trace contextRef="#ctx0" brushRef="#br0" timeOffset="7582.4336">14852 10037 0,'18'0'46,"17"0"-30,0 0-16,18 0 16,0 17-16,35-17 15,-17 0-15,-18 0 16,17 0-16,-17 0 15,0 0-15,0 0 16,-18 0-16,1 0 16,34 0-16,-17 0 15,0 0-15,0 0 16,17 0-16,1 0 15,-1 0-15,36 0 16,-18 0-16,18 0 16,-17 0-16,16 0 15,-34 0-15,17 0 16,-17 0-16,-1 0 15,1 0-15,-1 0 16,19 0-16,-1 0 16,18 0-16,17 0 15,0 0 1,-17 0-16,18 0 15,-1 0-15,1 0 16,-1 0-16,18 0 16,-17 0-16,-1 0 15,1 0-15,-36 0 16,18 0-16,-18 0 15,18 0-15,-36 0 16,1 0-16,-1 0 16,1 0-16,17 0 15,36 0-15,-1 0 16,18 0-16,0 0 15,18 0-15,-18 0 16,-17 0-16,-1 0 16,-35 0-16,18 0 15,-18 0-15,18 0 16,-18 0-16,36 0 15,-18 0-15,17 0 16,1 0-16,-36 0 16,18 0-16,-36 0 15,1 0 1,-1 0-16,-17 0 15,0 0-15,18 0 16,-36 0-16,18 0 16,0 0-16,0 0 15,0 0-15,0 0 16,0 0-16,17 0 15,36 0-15,-18 0 16,18 0-16,-35 0 16,-1 0-16,18 0 15,-17 0-15,-1 0 16,1 0-16,-18 0 15,-18 0-15,18 0 16,-35 0-16,-1 0 16,19 0-16,-19 0 15,1 0-15,0 0 16,-18 0 15,35 0-15,18 0-16,17 0 15,18 0 1,-17 0-16,0 0 15,-1 0-15,-17 0 16,-35 0 124,-1 0-124,1 0-16,17 0 16,1 0-16,-1 0 15,-18 0-15,36 0 16,-35 0-16,0 0 452,-18 0-452,17 0 16,-17 0-16</inkml:trace>
  <inkml:trace contextRef="#ctx0" brushRef="#br0" timeOffset="30894.7671">22754 10301 0,'0'0'93,"0"18"-77,0 17-16,0-35 16,0 18-16,0 17 15,-17-17-15,17-1 16,0 19-16,-18-1 15,0-18-15,18 36 16,-17-35-16,17 17 16,0 18-16,-18-18 15,0 1-15,1-1 16,17 18-16,-36 17 15,19-17-15,-1 0 16,18 0-16,0 0 16,0 18-1,-18 17-15,1-35 16,-1 0-16,1 0 15,-1 35-15,18-35 16,-18 0-16,-17 35 16,0-35-16,17 35 15,-17-35-15,0 35 16,17-35-16,-17 0 15,35 0-15,-18 0 16,0-18-16,1-17 16,17 17-16,-18-17 15,0 17-15,18-18 16,0 1-16,0 17 15,-17-17-15,17 0 16,0 17-16,-18-35 16,18 18-16,0 17 15,0-17-15,-17 17 16,17-18-16,0 1 15,-18 17-15,18 1 16,0-19-16,0 1 16,-18 17-1,18-17-15,0-1 16,-17 19-16,17-19 15,0 1-15,0 17 16,0 1 0,-18-19-1,18 19 1,0-36-1,-18 35-15,18-18 16,-17 19 0,17-1-1,0 0-15,0-35 16,0 18-1,0-18-15,-18 35 16,18-35 78,0 18-79,0-18-15,0 35 16</inkml:trace>
  <inkml:trace contextRef="#ctx0" brushRef="#br0" timeOffset="32559.8623">21908 13176 0,'0'0'78,"0"36"-62,0-19-16,0 1 15,0 17-15,17-17 16,-17-1 109,0 19-125,0-19 15,0 1-15,0 17 16,0 0 0,0-17-16,0 0 15,18-18 391,-18 0-391,17 0-15,-17-18 16,0 0 15,18 1-31,-18 17 16,18-18-1,-18 1 1,17-19 0,1 36-16,-18-35 15,18 0 1,-1-1-16,1 1 15,0-18-15,17-17 16,-35 34-16,17 1 16,1 0-16,0 0 15,-18 35-15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0-15T15:44:04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16334 9931 0,'17'0'140,"19"0"-140,-1 0 16,18 0-16,17 0 15,-17 0-15,18 0 16,-18 0-16,0 0 15,17 0-15,-17 0 16,0 0-16,0 0 16,0 0-16,-18 0 15,0 0-15,18 0 16,-17 0-16,-1 0 15,0 0-15,0 0 16,18 0-16,18 0 16,-18 0-16,0 0 15,-18 0-15,0 0 16,1 0-16,-1 0 15,-18 0-15,1 0 16,17 0-16,-17 0 16,0 17-16,17-17 15,18 18 1,-18-18-16,18 0 15,0 0-15,18 0 16,-1 0-16,-17 0 16,18 0-16,-1 0 15,-17 0-15,-18 0 16,1 0-16,-1 0 15,0 0-15,18 0 16,0 0-16,35 0 16,-17 0-16,-1 0 15,1 0-15,-1 0 16,1 0-16,-36 0 15,0 0-15,-17 0 16,35 0 62,-18 0-78,18 0 16,-17 0-16,-1 0 15,0 0 1,0 0-16,1 0 15,-19 0-15,1 0 16,35 0 93,-36 0-109,1 0 16,17 0-16,18 0 15,0 0-15,0 0 16,-18 0-16,-17 0 16,0 0 46,-18 0 0,17 0-46,-17 0-16</inkml:trace>
  <inkml:trace contextRef="#ctx0" brushRef="#br0" timeOffset="1860.4035">20126 9948 0,'0'0'62,"0"0"-46,35 0-16,1 0 15,-1 0-15,18 0 16,0 0-16,0 0 16,-1 0-16,1 0 15,0 0-15,0 0 16,0 0-16,-18 0 15,1 0 1,-19 0 0,1 0 15,-18 0-16,18 0 1,-18 0-16,17 0 16,1 0-16,0 0 15,-18 0 1,17 0-1,1 0-15,-18 0 16,17 0 31,-17 0-32,18 0 1,-18 0-16,18 0 16,-1 0 15,-17 0-16,18 0 1,-18 0 46,18 0-62,-1 0 16,19 0-16,-36 0 16,17 0 62,18 0-63,-35 0 250</inkml:trace>
  <inkml:trace contextRef="#ctx0" brushRef="#br0" timeOffset="3816.4073">20197 9860 0,'17'0'47,"1"0"-47,-18 0 16,35 0-16,0 0 15,-17 0-15,17 0 16,-17 0 62,17 0-63,0 0 1,1 0 0,-19 0-1,1 0 94,17 0-93,1 0-16,17 0 16,-1 0-16,1 0 15,0 0 1,0 0-16,0 0 15,0 0-15,-35 0 16,-1 0 140,1 0-140,35 0-16,0 0 15,17 0-15,1 0 16,-18 0-16,0-18 15,-18 18-15</inkml:trace>
  <inkml:trace contextRef="#ctx0" brushRef="#br0" timeOffset="10585.0217">13970 8608 0,'18'0'140,"17"17"-140,0 19 16,18-36-16,35 35 15,1 0-15,-1 1 16,0-1-16,0 0 16,-17 0-16,-1-17 15,-35 0-15,1-1 16,-1 1-16,-17 0 15,-1-1-15,1-17 94,0 35-94,34-17 16,-16 17-16,17-17 15,17 17-15,-17 1 16,0-19-16,18 1 15,-36 0-15,0-1 16,-17-17-16,17 18 172,-35-1-157,18-17 48,-1 0-32,1 0-31,17 0 15,-17 18 1,0-18-16,-1 18 16,1-18-1,-18 0 1,35 0-16,-17 17 78,-1-17-63,-17 0 17,18 0-32,0 18 15,17-18 1,-35 18-1,18-1 79,17-17-63,-17 18-15,-1 0-1,-17-18 1,18 0 0,-1 0 46,1 17-46</inkml:trace>
  <inkml:trace contextRef="#ctx0" brushRef="#br0" timeOffset="12863.6257">15804 9313 0,'0'0'109,"0"0"-93,18 0 0,0 18-1,-1-18-15,-17 18 16,18 17-1,0-35-15,-18 35 16,17-17 0,-17-1 93,18 1-109,0-18 15,-18 18 17,17-1 14,1-17 32,-1 18-62,-17-18-16,18 18 16,-18-1 30,0-17 266,-18 0-296,-17-17 0,35 17-1,-17 0 1,-19-18-1,19 18-15,-19-18 125,36 18-94,-17 0-15,17 0 31,-18 0-32,18 0-15,-18 0 16,1 0-16,17 0 78,-18 0 0,18 0-16,-17 0-15,-1 0-16</inkml:trace>
  <inkml:trace contextRef="#ctx0" brushRef="#br0" timeOffset="25213.2523">15893 7973 0,'0'0'16,"0"0"-1,35 0-15,-17 0 16,17 0-16,-18 0 16,1 0-16,17 0 15,-35 0 16,18 0-15,0 0-16,-1 0 16,19 0-16,-19 0 15,1 0-15,17 0 16,-35 0-1,18 0-15,-18 0 63,17 0-63,1 0 15,-18 0 1,18 0 31,-18 0-32,35 17 1,-35-17 0,18 0-1,-18 0-15,17 0 78,1 0 47</inkml:trace>
  <inkml:trace contextRef="#ctx0" brushRef="#br0" timeOffset="32658.2673">15981 8008 0,'0'-18'78,"-18"1"-63,-17 17-15,0-18 16,-1 1-16,-17-1 16,36 18-16,-1-18 15,-17 1-15,17 17 16,1-18-16,-1 0 62,0 18-46,18-17-1,0-36 1,0 35-16,-17-17 16,17 17-1,0-17-15,0 17 16,0 1-16,0-19 15,0 19-15,0-1 32,0 18-17,0-18 1,0 18-1,0-35-15,0 18 16,17-1 0,1 18-16,-18-18 15,18 1 1,-18-1-16,17 18 15,1-18 1,-18 18 0,18 0 93,-1-17-94,1 17-15,17-18 16,0 18-16,1 0 16,-1 0-1,0-18-15,-17 18 16,-1 0 109,1 0-110,17 0 1,-17 0-1,17 0 32,-17 18-31,0-18-1,-1 18 1,1-18 0,-1 0-1,-17 0 1,18 0-1,0 0 1,-1 17 0,1 1 30,0-18-30,-18 0 0,17 0-1,1 18 1,-18-18 15,18 0-15,-18 0-1,17 17 16,1 1-15,17-18 15,-35 18-15,18-18 15,-18 17-15,35 1-1,-35-18 1,18 17 15,-18-17 0,35 18 0,-35 0 1,18 17-17,-1-17 16,-17-1 16,0-17-47,0 18 16,0 0-16,0-1 15,0-17 1,18 35-16,-18-35 16,0 18 15,0-18 31,0 18-31,0-1-15,0-17-16,0 18 16,0-18-16,0 18 15,0-18 79,0 17-79,0 1-15,-18 17 16,1-17 15,17 0 47,-18-1-62,18 1 62,-35-18-63,35 17 17,-18-17-17,0 18 16,1 0-15,17-18 31,-18 0-32,18 0 32,-17 0-16,-1 17 32,0-17 30,1 0-77,17 0 31,-18 0-16,18 0-31,-18 18 31,18-18 63,-17 0-16,-1 0-47</inkml:trace>
  <inkml:trace contextRef="#ctx0" brushRef="#br0" timeOffset="44458.4917">6015 11606 0,'18'0'156,"34"0"-156,19 0 16,0 0-16,34 0 15,-34 0-15,35 0 16,-36 0-16,1 0 15,-18 0-15,-18 0 16,0 0-16,1 0 16,-19 0-1,19 0 16,-1 0-15,35 0-16,19 0 16,-1 0-16,35 0 15,1 0-15,-18 0 16,-18 0-1,-18 0-15,18 0 16,-35 0-16,0 0 16,-17-17-16,-19 17 15,1 0 235,17-18-235,-17 18-15,-1 0 16,19 0-16,-19 0 16,1 0-1,-18 0 609</inkml:trace>
  <inkml:trace contextRef="#ctx0" brushRef="#br0" timeOffset="56587.3171">8008 11553 0,'18'0'62,"-1"0"-46,1 0-16,0 0 15,17 0 63,-17-17-62,17 17-16,0 0 15,-35-18 1,35 18 46,-35-17-62,36-1 16,-36 18 0,17 0 46,1-18-46,0 18-16,-18-17 15,17-1-15,-17 0 16,18 18-16,-1-35 15,1 35-15,-18-18 16,18 1 0,-18-1-1,17 18-15,-17-17 16,0-1-1,18-17 1,0 17-16,-18 0 16,0-17-16,17 17 15,1 1-15,-18-36 16,0 53 15,0-18-31,0 1 16,0-1-1,0 18-15,18-35 16,-18-1-1,0 19 1,0-19 0,0 19-1,0-18-15,0 17 16,0 0-1,0-17 1,0 17-16,-18 1 16,0-1-1,18-17 1,-17 17-1,-1-17-15,18 35 16,-18-35-16,1 35 16,17-18-16,-18 18 15,18-35-15,-18 35 16,1-18-1,17 18-15,-18-18 16,18 1-16,-17 17 16,17-18-1,-18 18 1,0 0 124,-35 0-140,0 0 16,-17 0-16,-18 0 15,0 0-15,-18 0 16,35 0-16,18 0 16,18 0-16,0 0 109,-18 0 0,0 0-109,0 0 16,-18 0-16,1 0 15,-1 0-15,18 0 16,0 0-16,0-17 15,36 17 63,-1 0-62,-17 0-16,0 0 16,-1 0-16,1 0 15,0 0-15,-18 0 16,0 0-16,35 0 15,-17 0 188,0 0-203,-18 0 16,-18 0-16,-17 0 15,18 0-15,17 0 16,0 0-16,17 0 16,1 0 140,18 0-141,-1 0-15,-17 0 16,-1 17-16,1 1 15,0-18-15,0 17 16,17 1-16,-17 0 16,17-18 46,0 17-62,18-17 16,-17 18-16,17 0 15,-18-18-15,18 17 16,-18-17-16,1 18 15,17 0-15,0-18 16,0 35 78,0-18-94,0 19 15,0-19-15,-18 1 16,18 17-16,0-17 0,0 17 15,0 0 79,0 1-78,0-1-1,0-17-15,0 17 16,18-17-16,-18-1 15,0-17 79,0 35-78,0-17-16,17 0 15,-17 17 1,0-17-1,0-1 1,18 19 62,0-19-62,-18 19-1,0-36-15,0 17 16,17 1-1,1 17 63,-18-35-78,18 18 16,-1 17 0,-17-35 77,18 35-77,0-35-1,-18 36 1,17-19 0,-17 1-16,18-18 15,-1 17 157,1 1-94,0 0-63,-18-18 1,17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0-15T15:52:52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15628 14852 0,'0'18'63,"35"-18"-48,1 0 1,-1 0-16,18 0 15,0 0 1,0 0-16,-18 0 16,18 0-16,-18 0 15,0 0-15,-17 0 16,17 0-16,-17 0 15,17 0-15,-17 0 16,17 0-16,-17 0 16,17 17-16,-17-17 15,17 18-15,0-18 16,18 17-16,0-17 15,18 0-15,-1 0 0,1 0 16,17 0-16,0 0 16,-35 0-16,-18 0 15,1 0-15,-19 0 47,36 0-31,0 0-16,0 0 15,35 0-15,0 0 16,18 0-16,18 0 15,-36 0-15,0 0 16,-53 0-16,-17 0 62,17 0-62,36 0 16,17 0-16,-17 0 16,17 0-16,0 0 15,-17 0-15,-1 0 16,-17 0-16,-18 0 15,18 0-15,-35 0 16,-1 0-16,1 0 16,17 0-16,-17 0 78,35 0-63,17 0-15,36 0 16,-17 0-16,16 0 15,-16 0-15,-1 0 16,-35 0-16,-36 0 16,1 0 31,35 0-47,0 0 15,35 0-15,-17 0 16,17 0-16,0 0 15,-35 0-15,0 0 16,0 0-16,-18 0 16,0 0-16,-17 0 15,17 0-15,-17 0 16,-1 0-16,19 0 15,-19 0-15,19 0 16,-1 0 0,18 0-16,-18 0 15,-17 0-15,-1 0 16,36 0-16,-17 0 15,-1 0-15,18 0 16,0 0-16,0 0 16,-18 0-16,0 0 15,0 0-15,-17 0 63,35 0-63,18 0 15,-1 0-15,36 0 16,0 0-16,-36 0 15,1 0-15,-18 0 16,0 0-16,-18 0 16,0 0-16,1 0 15,-19 0 1,1 0-16,35 0 15,0 0-15,0 0 16,17 0 0,1 0-16,-1 0 0,-17 0 15,0 0 1,-18 0-16,-17 0 15,0 0-15,17 0 16,0 0 0,-17 0-16,17 0 15,0 0-15,1 0 16,-1 0-16,18 0 15,0 0-15,17 0 16,-17 0-16,0 0 16,0 0-16,0 0 15,-18 0-15,-17 0 16,0 0 31,17 0-47,18 0 15,-18 0-15,18 0 16,0 0-16,0 0 15,-18 0-15,18 0 16,-18 0-16,-17 0 16,0 0-16,17 0 15,0 0 48,-17 0-48,17 0-15,18 0 16,-18 0-16,18 0 15,-18 0-15,1 0 16,-19 0-16,36 0 62,-35 0-62,-1 0 16,19 0-16,-19 0 16,1 0 62,17 0-78,-17-17 15,0 17 1,-18 0-1,17 0 1,-17 0 0,18 0 15,-1 0 125</inkml:trace>
  <inkml:trace contextRef="#ctx0" brushRef="#br0" timeOffset="6530.2128">12841 9913 0,'18'-18'47,"-18"18"-32,17 18 1,1-18-16,-18 18 16,18 17-16,-1-17 15,-17 17-15,36-17 16,-19 17-16,1 0 15,17 0-15,-17 1 16,17 17-16,-17-18 16,17 0-16,-17 18 15,35-18-15,-36 1 16,18 17-16,1-1 15,17 19-15,17-18 16,-17 35-16,18 0 16,-1 0-16,1 1 15,-18-1-15,0 0 16,0-17-16,-1 17 15,1 0-15,-17 0 16,17-17-16,-1 17 16,1 0-16,0 18 15,0-18 1,0 0-16,0-17 15,-35-1-15,17-17 16,0 18-16,1-18 16,-19 0-16,18 17 15,1-17-15,-1 18 16,0-18-16,-17-18 15,17 36-15,0-36 16,-17 0-16,17 18 16,-17 0-16,0 0 15,-1-18-15,19 18 16,-36 18-16,35-18 15,0-1-15,-17 19 16,-1-18-16,1-18 16,0 0-16,-18 18 15,17-17-15,1-1 16,0 0-16,-18-17 15,17-1-15,1 19 16,-18-36-16,18 35 16,-1-35-16,-17 18 31,0-1-16,18 1-15,-18 0 16,17-1 0,1 19 46,-18-19-46,18 1-16,-1 17 15,1-17-15,0 17 16,-1-17-16,1 17 15,0-17-15,-1-1 16,1-17-16,-18 18 16,17-1 46,1 1-46,-18 0-16,18-1 15,-1 19 1,1-19-16,0 19 15,-1-19-15,1 1 16,0 17-16,-1-17 16,1-1-1</inkml:trace>
  <inkml:trace contextRef="#ctx0" brushRef="#br0" timeOffset="8111.2168">15363 14358 0,'0'0'15,"18"0"1,-18 0-16,18 0 15,-1 0-15,1 0 16,-18 0-16,35 18 16,-35-18-1,18 0-15,0 17 16,-1-17-16,-17 18 15,18 0 1,17-18 187,-35 17-203,18 1 15,-1-18 1,-17 18-16,18-18 16,0 17-16,-1 1 15,-17-18-15,18 17 16,-18-17-16</inkml:trace>
  <inkml:trace contextRef="#ctx0" brushRef="#br0" timeOffset="9438.2191">15558 14217 0,'0'0'15,"0"0"1,17 0 0,-17 18-16,18-1 15,-18-17 16,0 18-31,0 0 16,0-1 46,17 1-62,-17-1 16,18 1 0,-18 0-1,0-18 1,0 17-1,18 1 1,-1 0 15,-17 17-15,0-35-1,0 18 1,18-1-16,-18-17 16,18 18-1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0-15T16:06:53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18115 8996 0,'0'0'94,"0"0"-47,35 0-47,-17 0 15,0 0-15,-1 17 16,1-17-1,0 0 1,-1 18-16,1 0 16,0-18 15,-1 17-16,1-17-15,-18 18 16,17 0-16,-17-18 16,18 17-16,-18-17 15,18 18-15,-1 0 16,-17-18-16,18 17 31,-18-17 16,0 18-47,0-18 15,0 18-15,0-1 16,0 1 0,18-1-16,-18 1 15,0 17 1,0-35 31,0 18-32,0 0 1,0-18-16,0 17 15,0-17-15,0 18 16,0 17-16,0-35 31,0 18-15,0 17 62,0-17-63,0-18 1,0 35-16,0 0 16,0-17-1,0-18 1,0 18-16,0-1 15,0 18-15,17-17 32,-17 0-17,0-18 1,0 17-16,0 1 15,18 0 1,0 17 0,-18-35-1,17 35 1,1-17-1,-18-1 1,0 1-16,17 0 62,-17-1-46,18 1 0,0 0-1,-18-18 1,0 17 109</inkml:trace>
  <inkml:trace contextRef="#ctx0" brushRef="#br0" timeOffset="2375.6053">18627 10001 0,'0'0'47,"-18"0"-31,-35 0-1,53 0-15,-18 0 16,1 18-16,-1-18 16,1 18 46,17-18-62,-18 35 16,0-18-16,18 1 15,0 0-15,-17-1 16,17 36-1,-18-35-15,18 17 16,0 0-16,0 1 16,-18-19-1,18 1-15,0 17 16,0 1-1,0-19-15,0 19 16,0-1 0,-17-18-16,17 1 15,-18 17-15,18-17 16,0 17-16,0-17 15,0 0-15,-18 17 16,18-18-16,0 1 16,-17 17-16,17-17 15,0 0-15,0 17 16,0-17-1,0 17 1,0-18-16,0 1 16,0 17-1,0-17-15,0 17 16,0-17-1,0-18 1,0 35-16,0-17 31,0-1-31,0-17 16,0 18-1,0-18 1,0 35-16,0-35 31,0 18-31,17 0 16,-17-1-1,0 19-15,0-36 250,0 17-188,0-17 1,-17 0 15,-1 18-63,18 0 63,-17-18-62,17 0 62,-18 17-62,0-17 15,18 0-16,-17 18 48,17-18 108,-18 0-171,18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0-15T16:10:20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4463 2452 0,'0'17'62,"35"-17"-46,0 18-16,18-18 15,0 0-15,18 0 16,34 0-16,-16 0 16,34 0-16,1 0 15,-19 0-15,1 0 16,-18 0-16,-17 0 15,-18 0-15,-35 0 16,17 0 31,0 0-32,18 0-15,35 0 16,18 0-16,-18 0 16,-17 0-16,35 0 15,-36 0 1,-17 0-16,-18 0 15,18 0-15,-35 0 63,17 18-48,18-18-15,0 0 16,18 0-16,34 0 16,19 0-16,-36 0 15,36 0-15,-19 0 16,-34 0-16,0 0 15,-36 0-15,0 0 16,-17 0 156,-1 0-157,-17 0 32,18 0 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0-15T16:31:28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14376 11307 0,'0'0'47,"0"17"-32,-18-17-15,0 18 16,-34-1-16,16 1 15,1-18 1,-18 35-16,-35-17 16,17 0-16,-17-1 15,0 1-15,-18 17 16,-17-17-16,17-1 15,-18 1-15,1 0 16,-1-1-16,-17-17 16,-18 0-16,1 0 15,-36 0-15,0 0 16,0 0-16,-18 0 15,18 0-15,0 0 16,35 0-16,-17 0 16,35 0-16,17 0 15,1 0-15,-1 0 16,-17 0-16,0 0 15,-35 0-15,17 0 16,-18 0-16,-17 0 16,36 0-16,-19 0 15,36 18-15,-18 0 16,71-1-16,-18 1 15,18 0 1,35-18-16,18 17 16,0-17-16,-1 18 15,-16-18-15,-1 18 16,0-18-16,-18 17 15,-17 1-15,0-1 16,-18 1-16,-17 0 16,17 17-16,0-17 15,35-1-15,-17 1 16,18 0-16,17-18 15,-18 17-15,36 1 16,0-18-16,-1 17 16,-17 1-16,18-18 15,17 0-15,-17 18 16,35-1-1</inkml:trace>
  <inkml:trace contextRef="#ctx0" brushRef="#br0" timeOffset="2442.6047">7179 11924 0,'0'0'47,"0"0"-47,0 0 16,-35 18-16,17-18 15,0 17 1,1 1 0,-1-18-16,1 17 109,17-17-94,-36 18-15,36 0 16,-17-18-16,17 17 16,-36-17 93,36 18-94,-17 0-15,17-18 16,-36 17-16,36-17 16,-17 18-16,-1 0 187,1-18-187,17 17 15,17-17 313,18 0-328,-17 0 16,17-17-1,-17 17 48,-18 0-48,35 0-15,-17 0 16,0 0 93,17 0-93,0 0-16,-17-18 15,-1 18-15,19 0 16,-36 0 124,17 0 94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Aft>
                <a:spcPct val="0"/>
              </a:spcAft>
              <a:buClrTx/>
              <a:buFontTx/>
              <a:buNone/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Aft>
                <a:spcPct val="0"/>
              </a:spcAft>
              <a:buClrTx/>
              <a:buFontTx/>
              <a:buNone/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3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33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Aft>
                <a:spcPct val="0"/>
              </a:spcAft>
              <a:buClrTx/>
              <a:buFontTx/>
              <a:buNone/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3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Aft>
                <a:spcPct val="0"/>
              </a:spcAft>
              <a:buClrTx/>
              <a:buFontTx/>
              <a:buNone/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44D1ADF-55CD-46CB-96F7-A4CD1BF45A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82468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F75C784-357A-4A2E-AF05-85AF08AE1103}" type="slidenum">
              <a:rPr lang="en-US" altLang="zh-CN" sz="1200" smtClean="0"/>
              <a:pPr/>
              <a:t>17</a:t>
            </a:fld>
            <a:endParaRPr lang="en-US" altLang="zh-CN" sz="1200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b="1" smtClean="0"/>
              <a:t>Codes translated into machine language by a program called the “assembler”.</a:t>
            </a:r>
          </a:p>
        </p:txBody>
      </p:sp>
    </p:spTree>
    <p:extLst>
      <p:ext uri="{BB962C8B-B14F-4D97-AF65-F5344CB8AC3E}">
        <p14:creationId xmlns:p14="http://schemas.microsoft.com/office/powerpoint/2010/main" val="3423686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1FD38B4-7A33-4802-B9E9-7E701EB2596C}" type="slidenum">
              <a:rPr lang="en-US" altLang="zh-CN" sz="1200" smtClean="0"/>
              <a:pPr/>
              <a:t>42</a:t>
            </a:fld>
            <a:endParaRPr lang="en-US" altLang="zh-CN" sz="1200" smtClean="0"/>
          </a:p>
        </p:txBody>
      </p:sp>
      <p:sp>
        <p:nvSpPr>
          <p:cNvPr id="62467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9C5FB8FC-D32C-4783-AFF1-6E71C7EECDB8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42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8656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3BA5C4-3A16-4D33-ABCC-C5CB3AA9EA3C}" type="slidenum">
              <a:rPr lang="en-US" altLang="zh-CN" sz="1200" smtClean="0"/>
              <a:pPr/>
              <a:t>43</a:t>
            </a:fld>
            <a:endParaRPr lang="en-US" altLang="zh-CN" sz="1200" smtClean="0"/>
          </a:p>
        </p:txBody>
      </p:sp>
      <p:sp>
        <p:nvSpPr>
          <p:cNvPr id="64515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945E238C-33D5-4D7F-B732-6CA80D4BFE71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43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483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A7D462-F37B-4936-B7A6-38A3FC514BE1}" type="slidenum">
              <a:rPr lang="en-US" altLang="zh-CN" sz="1200" smtClean="0"/>
              <a:pPr/>
              <a:t>44</a:t>
            </a:fld>
            <a:endParaRPr lang="en-US" altLang="zh-CN" sz="1200" smtClean="0"/>
          </a:p>
        </p:txBody>
      </p:sp>
      <p:sp>
        <p:nvSpPr>
          <p:cNvPr id="66563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87BDF591-C051-4909-8BA4-E8BA1DAB5F53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44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7900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5CDCA2-73AA-4FAC-8AD7-CE46F49D5FF0}" type="slidenum">
              <a:rPr lang="en-US" altLang="zh-CN" sz="1200" smtClean="0"/>
              <a:pPr/>
              <a:t>49</a:t>
            </a:fld>
            <a:endParaRPr lang="en-US" altLang="zh-CN" sz="1200" smtClean="0"/>
          </a:p>
        </p:txBody>
      </p:sp>
      <p:sp>
        <p:nvSpPr>
          <p:cNvPr id="72707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AB6D3145-5F42-4B78-A0C0-CECD3D50930A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49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5278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6987BE-FC78-45A3-8F56-1F8BB1441993}" type="slidenum">
              <a:rPr lang="en-US" altLang="zh-CN" sz="1200" smtClean="0"/>
              <a:pPr/>
              <a:t>51</a:t>
            </a:fld>
            <a:endParaRPr lang="en-US" altLang="zh-CN" sz="1200" smtClean="0"/>
          </a:p>
        </p:txBody>
      </p:sp>
      <p:sp>
        <p:nvSpPr>
          <p:cNvPr id="75779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AC48702D-A152-4D84-BA1A-5447EC643F3B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51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57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0342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107D427-DA6A-4C30-9017-E2B351B2F35C}" type="slidenum">
              <a:rPr lang="en-US" altLang="zh-CN" sz="1200" smtClean="0"/>
              <a:pPr/>
              <a:t>52</a:t>
            </a:fld>
            <a:endParaRPr lang="en-US" altLang="zh-CN" sz="1200" smtClean="0"/>
          </a:p>
        </p:txBody>
      </p:sp>
      <p:sp>
        <p:nvSpPr>
          <p:cNvPr id="77827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8A1A26F6-731A-45B9-A2DF-06934F18B567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52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7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2023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1065AA-6AC7-4180-A443-FA2840CCFA98}" type="slidenum">
              <a:rPr lang="en-US" altLang="zh-CN" sz="1200" smtClean="0"/>
              <a:pPr/>
              <a:t>53</a:t>
            </a:fld>
            <a:endParaRPr lang="en-US" altLang="zh-CN" sz="1200" smtClean="0"/>
          </a:p>
        </p:txBody>
      </p:sp>
      <p:sp>
        <p:nvSpPr>
          <p:cNvPr id="79875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2E04B766-B4EB-4858-8141-933A3D1BDB48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53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98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752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F3A44A8-5AAC-43E6-BC53-322E1C0612A3}" type="slidenum">
              <a:rPr lang="en-US" altLang="zh-CN" sz="1200" smtClean="0"/>
              <a:pPr/>
              <a:t>57</a:t>
            </a:fld>
            <a:endParaRPr lang="en-US" altLang="zh-CN" sz="1200" smtClean="0"/>
          </a:p>
        </p:txBody>
      </p:sp>
      <p:sp>
        <p:nvSpPr>
          <p:cNvPr id="84995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60BD050D-2997-497E-9F10-BFEDD7E97078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57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49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2927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C9DDF36-C97F-4C38-8091-1C5108A2BC21}" type="slidenum">
              <a:rPr lang="en-US" altLang="zh-CN" sz="1200" smtClean="0"/>
              <a:pPr/>
              <a:t>58</a:t>
            </a:fld>
            <a:endParaRPr lang="en-US" altLang="zh-CN" sz="1200" smtClean="0"/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D1615606-9AE5-41BA-AE9E-67B8CBB186B2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58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7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580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19236EF-DF48-4077-B4D7-FC566A8D8D50}" type="slidenum">
              <a:rPr lang="en-US" altLang="zh-CN" sz="1200" smtClean="0"/>
              <a:pPr/>
              <a:t>59</a:t>
            </a:fld>
            <a:endParaRPr lang="en-US" altLang="zh-CN" sz="1200" smtClean="0"/>
          </a:p>
        </p:txBody>
      </p:sp>
      <p:sp>
        <p:nvSpPr>
          <p:cNvPr id="89091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47B55F52-8B1C-4FE1-B308-4110133E58F0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59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90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821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2815CB0-7E17-4577-8A25-1EBA464AF975}" type="slidenum">
              <a:rPr lang="en-US" altLang="zh-CN" sz="1200" smtClean="0"/>
              <a:pPr/>
              <a:t>23</a:t>
            </a:fld>
            <a:endParaRPr lang="en-US" altLang="zh-CN" sz="1200" smtClean="0"/>
          </a:p>
        </p:txBody>
      </p:sp>
      <p:sp>
        <p:nvSpPr>
          <p:cNvPr id="31747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281AF939-D94F-44A6-9074-82158A791DF1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23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5844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FB5B8A-A167-4656-9F94-AADD9310CAA1}" type="slidenum">
              <a:rPr lang="en-US" altLang="zh-CN" sz="1200" smtClean="0"/>
              <a:pPr/>
              <a:t>60</a:t>
            </a:fld>
            <a:endParaRPr lang="en-US" altLang="zh-CN" sz="1200" smtClean="0"/>
          </a:p>
        </p:txBody>
      </p:sp>
      <p:sp>
        <p:nvSpPr>
          <p:cNvPr id="91139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9521590F-4817-45F1-AC65-CED0081FCDA2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60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11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7059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6529E5D-575C-4514-9E3A-B28979E175E8}" type="slidenum">
              <a:rPr lang="en-US" altLang="zh-CN" sz="1200" smtClean="0"/>
              <a:pPr/>
              <a:t>61</a:t>
            </a:fld>
            <a:endParaRPr lang="en-US" altLang="zh-CN" sz="1200" smtClean="0"/>
          </a:p>
        </p:txBody>
      </p:sp>
      <p:sp>
        <p:nvSpPr>
          <p:cNvPr id="93187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76946E9E-BEE4-4C5A-8E1C-38C9D8C1094B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61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3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5367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0D992A9-70B5-40E7-A2D9-23F3B265052F}" type="slidenum">
              <a:rPr lang="en-US" altLang="zh-CN" sz="1200" smtClean="0"/>
              <a:pPr/>
              <a:t>24</a:t>
            </a:fld>
            <a:endParaRPr lang="en-US" altLang="zh-CN" sz="1200" smtClean="0"/>
          </a:p>
        </p:txBody>
      </p:sp>
      <p:sp>
        <p:nvSpPr>
          <p:cNvPr id="33795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47DA9F23-87E9-4FD2-A013-3B3B2F841DC6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24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539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CDEFFC3-3958-4AA0-9141-57A259A6D63C}" type="slidenum">
              <a:rPr lang="en-US" altLang="zh-CN" sz="1200" smtClean="0"/>
              <a:pPr/>
              <a:t>29</a:t>
            </a:fld>
            <a:endParaRPr lang="en-US" altLang="zh-CN" sz="1200" smtClean="0"/>
          </a:p>
        </p:txBody>
      </p:sp>
      <p:sp>
        <p:nvSpPr>
          <p:cNvPr id="40963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51FF95FA-81D3-414C-9F39-6912F2CDA9E4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29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979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8C85111-4344-4BEB-AC0F-7B18B688B0AD}" type="slidenum">
              <a:rPr lang="en-US" altLang="zh-CN" sz="1200" smtClean="0"/>
              <a:pPr/>
              <a:t>30</a:t>
            </a:fld>
            <a:endParaRPr lang="en-US" altLang="zh-CN" sz="1200" smtClean="0"/>
          </a:p>
        </p:txBody>
      </p:sp>
      <p:sp>
        <p:nvSpPr>
          <p:cNvPr id="43011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FEF6E932-2131-4CE1-940C-B0F646ABFBE6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30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9873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D299581-0586-49DF-B53B-8DDB4D891543}" type="slidenum">
              <a:rPr lang="en-US" altLang="zh-CN" sz="1200" smtClean="0"/>
              <a:pPr/>
              <a:t>31</a:t>
            </a:fld>
            <a:endParaRPr lang="en-US" altLang="zh-CN" sz="1200" smtClean="0"/>
          </a:p>
        </p:txBody>
      </p:sp>
      <p:sp>
        <p:nvSpPr>
          <p:cNvPr id="45059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6C589F36-2730-4E14-9099-4477EB075F64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31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50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492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DCF204-C9C9-4777-896A-CBA7A693171D}" type="slidenum">
              <a:rPr lang="en-US" altLang="zh-CN" sz="1200" smtClean="0"/>
              <a:pPr/>
              <a:t>36</a:t>
            </a:fld>
            <a:endParaRPr lang="en-US" altLang="zh-CN" sz="1200" smtClean="0"/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2BF42BAD-4053-4077-BCD1-111BDE243997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36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906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6B55B99-796A-437A-A01A-B82B5C1FCD20}" type="slidenum">
              <a:rPr lang="en-US" altLang="zh-CN" sz="1200" smtClean="0"/>
              <a:pPr/>
              <a:t>37</a:t>
            </a:fld>
            <a:endParaRPr lang="en-US" altLang="zh-CN" sz="1200" smtClean="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13014D84-4410-4F80-9489-ACCD0D542673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37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3048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5F4FACD-41DF-4C94-B450-434853FC3306}" type="slidenum">
              <a:rPr lang="en-US" altLang="zh-CN" sz="1200" smtClean="0"/>
              <a:pPr/>
              <a:t>38</a:t>
            </a:fld>
            <a:endParaRPr lang="en-US" altLang="zh-CN" sz="1200" smtClean="0"/>
          </a:p>
        </p:txBody>
      </p:sp>
      <p:sp>
        <p:nvSpPr>
          <p:cNvPr id="56323" name="Rectangle 7"/>
          <p:cNvSpPr txBox="1">
            <a:spLocks noGrp="1" noChangeArrowheads="1"/>
          </p:cNvSpPr>
          <p:nvPr/>
        </p:nvSpPr>
        <p:spPr bwMode="auto">
          <a:xfrm>
            <a:off x="3911600" y="8678863"/>
            <a:ext cx="29337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34" tIns="45217" rIns="90434" bIns="45217" anchor="b"/>
          <a:lstStyle>
            <a:lvl1pPr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5013" indent="-28257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0300" indent="-225425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2738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35175" indent="-227013" defTabSz="904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23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95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67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63975" indent="-227013" defTabSz="9048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50000"/>
              </a:spcBef>
            </a:pPr>
            <a:fld id="{F0D83FE8-553D-4408-A1A9-D5AA6FECA6DA}" type="slidenum">
              <a:rPr lang="zh-TW" altLang="en-US" b="1">
                <a:latin typeface="Helvetica" panose="020B060402020202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pPr algn="r">
                <a:spcBef>
                  <a:spcPct val="50000"/>
                </a:spcBef>
              </a:pPr>
              <a:t>38</a:t>
            </a:fld>
            <a:endParaRPr lang="en-US" altLang="zh-TW" b="1">
              <a:latin typeface="Helvetica" panose="020B06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34" tIns="45217" rIns="90434" bIns="45217"/>
          <a:lstStyle/>
          <a:p>
            <a:pPr eaLnBrk="1" hangingPunct="1"/>
            <a:endParaRPr lang="zh-TW" altLang="en-US" smtClean="0"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895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ltGray">
          <a:xfrm>
            <a:off x="0" y="6400800"/>
            <a:ext cx="9144000" cy="454025"/>
          </a:xfrm>
          <a:prstGeom prst="rect">
            <a:avLst/>
          </a:prstGeom>
          <a:solidFill>
            <a:srgbClr val="7889FB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ltGray">
          <a:xfrm>
            <a:off x="0" y="0"/>
            <a:ext cx="9144000" cy="762000"/>
          </a:xfrm>
          <a:prstGeom prst="rect">
            <a:avLst/>
          </a:prstGeom>
          <a:solidFill>
            <a:srgbClr val="7889FB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pic>
        <p:nvPicPr>
          <p:cNvPr id="4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46228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152400" y="76200"/>
            <a:ext cx="6248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zh-CN" sz="3600" b="1" smtClean="0">
                <a:solidFill>
                  <a:schemeClr val="bg1"/>
                </a:solidFill>
                <a:latin typeface="Courier New" panose="02070309020205020404" pitchFamily="49" charset="0"/>
              </a:rPr>
              <a:t>C++ How to Program</a:t>
            </a:r>
          </a:p>
        </p:txBody>
      </p:sp>
      <p:pic>
        <p:nvPicPr>
          <p:cNvPr id="6" name="Picture 12" descr="西安财经学院_校徽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324600"/>
            <a:ext cx="5334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3"/>
          <p:cNvSpPr txBox="1">
            <a:spLocks noChangeArrowheads="1"/>
          </p:cNvSpPr>
          <p:nvPr userDrawn="1"/>
        </p:nvSpPr>
        <p:spPr bwMode="auto">
          <a:xfrm>
            <a:off x="6019800" y="6507163"/>
            <a:ext cx="2514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zh-CN" sz="1200" b="1" i="1" smtClean="0">
                <a:solidFill>
                  <a:schemeClr val="bg1"/>
                </a:solidFill>
                <a:latin typeface="Courier New" panose="02070309020205020404" pitchFamily="49" charset="0"/>
              </a:rPr>
              <a:t>http://xinxi.xaufe.edu.cn</a:t>
            </a:r>
          </a:p>
        </p:txBody>
      </p:sp>
    </p:spTree>
    <p:extLst>
      <p:ext uri="{BB962C8B-B14F-4D97-AF65-F5344CB8AC3E}">
        <p14:creationId xmlns:p14="http://schemas.microsoft.com/office/powerpoint/2010/main" val="2351666267"/>
      </p:ext>
    </p:extLst>
  </p:cSld>
  <p:clrMapOvr>
    <a:masterClrMapping/>
  </p:clrMapOvr>
  <p:transition spd="slow">
    <p:pull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89D48-5A97-4B68-8F71-3461EDD43D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2214632"/>
      </p:ext>
    </p:extLst>
  </p:cSld>
  <p:clrMapOvr>
    <a:masterClrMapping/>
  </p:clrMapOvr>
  <p:transition spd="slow">
    <p:pull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37350" y="623888"/>
            <a:ext cx="2185988" cy="57769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4625" y="623888"/>
            <a:ext cx="6410325" cy="57769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05EF1-8AA4-4858-8CCE-11D2367F81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5331377"/>
      </p:ext>
    </p:extLst>
  </p:cSld>
  <p:clrMapOvr>
    <a:masterClrMapping/>
  </p:clrMapOvr>
  <p:transition spd="slow">
    <p:pull dir="r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74625" y="623888"/>
            <a:ext cx="8748713" cy="57769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BB6C8-9645-485D-9DB3-E165DB76D5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8735693"/>
      </p:ext>
    </p:extLst>
  </p:cSld>
  <p:clrMapOvr>
    <a:masterClrMapping/>
  </p:clrMapOvr>
  <p:transition spd="slow">
    <p:pull dir="r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8"/>
          <p:cNvSpPr>
            <a:spLocks noChangeArrowheads="1"/>
          </p:cNvSpPr>
          <p:nvPr/>
        </p:nvSpPr>
        <p:spPr bwMode="gray">
          <a:xfrm>
            <a:off x="684213" y="333375"/>
            <a:ext cx="5905500" cy="5761038"/>
          </a:xfrm>
          <a:prstGeom prst="ellipse">
            <a:avLst/>
          </a:prstGeom>
          <a:gradFill rotWithShape="1">
            <a:gsLst>
              <a:gs pos="0">
                <a:schemeClr val="bg2">
                  <a:alpha val="48000"/>
                </a:schemeClr>
              </a:gs>
              <a:gs pos="100000">
                <a:schemeClr val="bg2">
                  <a:gamma/>
                  <a:tint val="0"/>
                  <a:invGamma/>
                  <a:alpha val="80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4000">
              <a:solidFill>
                <a:srgbClr val="000000"/>
              </a:solidFill>
              <a:latin typeface="Consolas" panose="020B0609020204030204" pitchFamily="49" charset="0"/>
              <a:ea typeface="楷体_GB2312"/>
            </a:endParaRPr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ltGray">
          <a:xfrm>
            <a:off x="0" y="4437063"/>
            <a:ext cx="9144000" cy="17287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6" name="Oval 40"/>
          <p:cNvSpPr>
            <a:spLocks noChangeArrowheads="1"/>
          </p:cNvSpPr>
          <p:nvPr/>
        </p:nvSpPr>
        <p:spPr bwMode="gray">
          <a:xfrm>
            <a:off x="971550" y="1628775"/>
            <a:ext cx="3529013" cy="36718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" name="Oval 42"/>
          <p:cNvSpPr>
            <a:spLocks noChangeArrowheads="1"/>
          </p:cNvSpPr>
          <p:nvPr/>
        </p:nvSpPr>
        <p:spPr bwMode="gray">
          <a:xfrm>
            <a:off x="1258888" y="260350"/>
            <a:ext cx="935037" cy="93662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8" name="Oval 43"/>
          <p:cNvSpPr>
            <a:spLocks noChangeArrowheads="1"/>
          </p:cNvSpPr>
          <p:nvPr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196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9" name="Oval 49"/>
          <p:cNvSpPr>
            <a:spLocks noChangeArrowheads="1"/>
          </p:cNvSpPr>
          <p:nvPr/>
        </p:nvSpPr>
        <p:spPr bwMode="gray">
          <a:xfrm>
            <a:off x="993775" y="1651000"/>
            <a:ext cx="3490913" cy="3629025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" name="Oval 50"/>
          <p:cNvSpPr>
            <a:spLocks noChangeArrowheads="1"/>
          </p:cNvSpPr>
          <p:nvPr/>
        </p:nvSpPr>
        <p:spPr bwMode="gray">
          <a:xfrm>
            <a:off x="1276350" y="277813"/>
            <a:ext cx="900113" cy="90011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1" name="Oval 44"/>
          <p:cNvSpPr>
            <a:spLocks noChangeArrowheads="1"/>
          </p:cNvSpPr>
          <p:nvPr/>
        </p:nvSpPr>
        <p:spPr bwMode="gray">
          <a:xfrm>
            <a:off x="3856038" y="3500438"/>
            <a:ext cx="1582737" cy="1582737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Oval 51"/>
          <p:cNvSpPr>
            <a:spLocks noChangeArrowheads="1"/>
          </p:cNvSpPr>
          <p:nvPr/>
        </p:nvSpPr>
        <p:spPr bwMode="gray">
          <a:xfrm>
            <a:off x="3881438" y="3521075"/>
            <a:ext cx="1533525" cy="154305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3" name="Oval 41"/>
          <p:cNvSpPr>
            <a:spLocks noChangeArrowheads="1"/>
          </p:cNvSpPr>
          <p:nvPr/>
        </p:nvSpPr>
        <p:spPr bwMode="gray">
          <a:xfrm>
            <a:off x="323850" y="1268413"/>
            <a:ext cx="1438275" cy="1511300"/>
          </a:xfrm>
          <a:prstGeom prst="ellipse">
            <a:avLst/>
          </a:prstGeom>
          <a:solidFill>
            <a:schemeClr val="folHlink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89803" dir="2700000" algn="ctr" rotWithShape="0">
              <a:srgbClr val="000000">
                <a:alpha val="18999"/>
              </a:srgbClr>
            </a:outerShdw>
          </a:effec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" name="Oval 52"/>
          <p:cNvSpPr>
            <a:spLocks noChangeArrowheads="1"/>
          </p:cNvSpPr>
          <p:nvPr/>
        </p:nvSpPr>
        <p:spPr bwMode="gray">
          <a:xfrm>
            <a:off x="330200" y="1287463"/>
            <a:ext cx="1419225" cy="1462087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1pPr>
            <a:lvl2pPr marL="742950" indent="-28575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2pPr>
            <a:lvl3pPr marL="11430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3pPr>
            <a:lvl4pPr marL="16002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4pPr>
            <a:lvl5pPr marL="2057400" indent="-228600"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onsolas" panose="020B0609020204030204" pitchFamily="49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mtClean="0">
              <a:solidFill>
                <a:srgbClr val="000000"/>
              </a:solidFill>
            </a:endParaRPr>
          </a:p>
        </p:txBody>
      </p:sp>
      <p:pic>
        <p:nvPicPr>
          <p:cNvPr id="15" name="Picture 53" descr="西安财经学院_校徽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6165850"/>
            <a:ext cx="684212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7" descr="王浩鸣(188)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63" y="4437063"/>
            <a:ext cx="172878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27538" y="908050"/>
            <a:ext cx="4495800" cy="17526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800" b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5486400"/>
            <a:ext cx="7620000" cy="3048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西安财经学院 计算机科学系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581400" y="6400800"/>
            <a:ext cx="2209800" cy="244475"/>
          </a:xfrm>
          <a:prstGeom prst="rect">
            <a:avLst/>
          </a:prstGeom>
        </p:spPr>
        <p:txBody>
          <a:bodyPr/>
          <a:lstStyle>
            <a:lvl1pPr algn="ct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072857" y="6487583"/>
            <a:ext cx="3200399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399"/>
                </a:solidFill>
              </a:defRPr>
            </a:lvl1pPr>
          </a:lstStyle>
          <a:p>
            <a:pPr>
              <a:defRPr/>
            </a:pPr>
            <a:r>
              <a:rPr lang="en-US" altLang="zh-CN" dirty="0"/>
              <a:t>http://xinxi.xaufe.edu.cn</a:t>
            </a:r>
          </a:p>
        </p:txBody>
      </p:sp>
      <p:sp>
        <p:nvSpPr>
          <p:cNvPr id="2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81000" y="6400800"/>
            <a:ext cx="2133600" cy="244475"/>
          </a:xfrm>
        </p:spPr>
        <p:txBody>
          <a:bodyPr/>
          <a:lstStyle>
            <a:lvl1pPr algn="l">
              <a:defRPr sz="1200"/>
            </a:lvl1pPr>
          </a:lstStyle>
          <a:p>
            <a:pPr>
              <a:defRPr/>
            </a:pPr>
            <a:fld id="{0952401F-61FC-4974-9175-9C94C55F4A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96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73E2E-D22E-4A5F-945D-080B034583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8186885"/>
      </p:ext>
    </p:extLst>
  </p:cSld>
  <p:clrMapOvr>
    <a:masterClrMapping/>
  </p:clrMapOvr>
  <p:transition spd="slow">
    <p:pull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D140A-2615-4044-9636-58026D0E98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023889"/>
      </p:ext>
    </p:extLst>
  </p:cSld>
  <p:clrMapOvr>
    <a:masterClrMapping/>
  </p:clrMapOvr>
  <p:transition spd="slow">
    <p:pull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4625" y="1447800"/>
            <a:ext cx="4297363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4388" y="1447800"/>
            <a:ext cx="4298950" cy="495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5C398-0779-4015-B11F-0536F95833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0560765"/>
      </p:ext>
    </p:extLst>
  </p:cSld>
  <p:clrMapOvr>
    <a:masterClrMapping/>
  </p:clrMapOvr>
  <p:transition spd="slow">
    <p:pull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35ECC-9D1E-43D1-9AD2-3C5E0A2FBE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6356066"/>
      </p:ext>
    </p:extLst>
  </p:cSld>
  <p:clrMapOvr>
    <a:masterClrMapping/>
  </p:clrMapOvr>
  <p:transition spd="slow">
    <p:pull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A4B52-A8E8-45A0-A3F5-C54C9859DD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7408309"/>
      </p:ext>
    </p:extLst>
  </p:cSld>
  <p:clrMapOvr>
    <a:masterClrMapping/>
  </p:clrMapOvr>
  <p:transition spd="slow">
    <p:pull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D30FB-DB76-4526-93DE-F2C07FAEA4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4974822"/>
      </p:ext>
    </p:extLst>
  </p:cSld>
  <p:clrMapOvr>
    <a:masterClrMapping/>
  </p:clrMapOvr>
  <p:transition spd="slow">
    <p:pull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F185B-5804-49D8-9511-E296E09B22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70594"/>
      </p:ext>
    </p:extLst>
  </p:cSld>
  <p:clrMapOvr>
    <a:masterClrMapping/>
  </p:clrMapOvr>
  <p:transition spd="slow">
    <p:pull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4032D-4B45-496D-AD43-FC738C55A8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7473100"/>
      </p:ext>
    </p:extLst>
  </p:cSld>
  <p:clrMapOvr>
    <a:masterClrMapping/>
  </p:clrMapOvr>
  <p:transition spd="slow">
    <p:pull dir="r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0" y="6553200"/>
            <a:ext cx="9144000" cy="307975"/>
          </a:xfrm>
          <a:prstGeom prst="rect">
            <a:avLst/>
          </a:prstGeom>
          <a:solidFill>
            <a:srgbClr val="7889FB"/>
          </a:solidFill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174625" y="623888"/>
            <a:ext cx="8748713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主标题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174625" y="1447800"/>
            <a:ext cx="87487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  <a:br>
              <a:rPr lang="en-US" altLang="en-US" smtClean="0"/>
            </a:br>
            <a:r>
              <a:rPr lang="en-US" altLang="en-US" smtClean="0"/>
              <a:t>good1</a:t>
            </a:r>
          </a:p>
          <a:p>
            <a:pPr lvl="1"/>
            <a:r>
              <a:rPr lang="en-US" altLang="en-US" smtClean="0"/>
              <a:t>Second level</a:t>
            </a:r>
            <a:br>
              <a:rPr lang="en-US" altLang="en-US" smtClean="0"/>
            </a:br>
            <a:r>
              <a:rPr lang="en-US" altLang="en-US" smtClean="0"/>
              <a:t>good2</a:t>
            </a:r>
          </a:p>
          <a:p>
            <a:pPr lvl="2"/>
            <a:r>
              <a:rPr lang="en-US" altLang="en-US" smtClean="0"/>
              <a:t>Third level</a:t>
            </a:r>
            <a:br>
              <a:rPr lang="en-US" altLang="en-US" smtClean="0"/>
            </a:br>
            <a:r>
              <a:rPr lang="en-US" altLang="en-US" smtClean="0"/>
              <a:t>good3</a:t>
            </a:r>
          </a:p>
          <a:p>
            <a:pPr lvl="3"/>
            <a:r>
              <a:rPr lang="en-US" altLang="en-US" smtClean="0"/>
              <a:t>Fourth level</a:t>
            </a:r>
            <a:br>
              <a:rPr lang="en-US" altLang="en-US" smtClean="0"/>
            </a:br>
            <a:r>
              <a:rPr lang="en-US" altLang="en-US" smtClean="0"/>
              <a:t>good4</a:t>
            </a:r>
          </a:p>
          <a:p>
            <a:pPr lvl="4"/>
            <a:r>
              <a:rPr lang="en-US" altLang="en-US" smtClean="0"/>
              <a:t>Fifth level</a:t>
            </a:r>
            <a:br>
              <a:rPr lang="en-US" altLang="en-US" smtClean="0"/>
            </a:br>
            <a:r>
              <a:rPr lang="en-US" altLang="en-US" smtClean="0"/>
              <a:t>good5</a:t>
            </a: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black">
          <a:xfrm>
            <a:off x="852488" y="247650"/>
            <a:ext cx="0" cy="2349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black">
          <a:xfrm>
            <a:off x="954088" y="214313"/>
            <a:ext cx="12382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  <a:defRPr/>
            </a:pPr>
            <a:r>
              <a:rPr lang="en-US" altLang="en-US" sz="1400" smtClean="0">
                <a:solidFill>
                  <a:schemeClr val="bg1"/>
                </a:solidFill>
              </a:rPr>
              <a:t>IBM research</a:t>
            </a:r>
          </a:p>
        </p:txBody>
      </p:sp>
      <p:sp>
        <p:nvSpPr>
          <p:cNvPr id="221192" name="Rectangle 8"/>
          <p:cNvSpPr>
            <a:spLocks noChangeArrowheads="1"/>
          </p:cNvSpPr>
          <p:nvPr/>
        </p:nvSpPr>
        <p:spPr bwMode="ltGray">
          <a:xfrm>
            <a:off x="0" y="0"/>
            <a:ext cx="9144000" cy="557213"/>
          </a:xfrm>
          <a:prstGeom prst="rect">
            <a:avLst/>
          </a:prstGeom>
          <a:solidFill>
            <a:srgbClr val="7889FB"/>
          </a:solidFill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00050" indent="-400050"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Clr>
                <a:srgbClr val="228A88"/>
              </a:buClr>
              <a:buFont typeface="Wingdings 2" panose="05020102010507070707" pitchFamily="18" charset="2"/>
              <a:buNone/>
              <a:defRPr/>
            </a:pPr>
            <a:r>
              <a:rPr lang="en-US" altLang="zh-CN" smtClean="0">
                <a:solidFill>
                  <a:schemeClr val="bg1"/>
                </a:solidFill>
                <a:latin typeface="Arial Black" panose="020B0A04020102020204" pitchFamily="34" charset="0"/>
              </a:rPr>
              <a:t>C++ How to Program</a:t>
            </a:r>
          </a:p>
        </p:txBody>
      </p:sp>
      <p:pic>
        <p:nvPicPr>
          <p:cNvPr id="1032" name="Picture 9" descr="西安财经学院_校徽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0" y="6305550"/>
            <a:ext cx="5588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ext Box 11"/>
          <p:cNvSpPr txBox="1">
            <a:spLocks noChangeArrowheads="1"/>
          </p:cNvSpPr>
          <p:nvPr userDrawn="1"/>
        </p:nvSpPr>
        <p:spPr bwMode="auto">
          <a:xfrm>
            <a:off x="6019800" y="6583363"/>
            <a:ext cx="25146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³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zh-CN" sz="1200" b="1" i="1" smtClean="0">
                <a:solidFill>
                  <a:schemeClr val="bg1"/>
                </a:solidFill>
                <a:latin typeface="Courier New" panose="02070309020205020404" pitchFamily="49" charset="0"/>
              </a:rPr>
              <a:t>http://xinxi.xaufe.edu.cn</a:t>
            </a:r>
          </a:p>
        </p:txBody>
      </p:sp>
      <p:sp>
        <p:nvSpPr>
          <p:cNvPr id="221196" name="Rectangle 12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43400" y="6584950"/>
            <a:ext cx="381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Aft>
                <a:spcPct val="0"/>
              </a:spcAft>
              <a:buClrTx/>
              <a:buFontTx/>
              <a:buNone/>
              <a:defRPr sz="1200"/>
            </a:lvl1pPr>
          </a:lstStyle>
          <a:p>
            <a:pPr>
              <a:defRPr/>
            </a:pPr>
            <a:fld id="{5DB4519E-C116-4BC1-9AD5-DC5B651C8A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10" r:id="rId13"/>
  </p:sldLayoutIdLst>
  <p:transition spd="slow">
    <p:pull dir="ru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rgbClr val="051AB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51AB3"/>
          </a:solidFill>
          <a:latin typeface="Lucida Console" panose="020B0609040504020204" pitchFamily="49" charset="0"/>
          <a:ea typeface="楷体" panose="02010609060101010101" pitchFamily="49" charset="-122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51AB3"/>
          </a:solidFill>
          <a:latin typeface="Lucida Console" panose="020B0609040504020204" pitchFamily="49" charset="0"/>
          <a:ea typeface="楷体" panose="02010609060101010101" pitchFamily="49" charset="-122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51AB3"/>
          </a:solidFill>
          <a:latin typeface="Lucida Console" panose="020B0609040504020204" pitchFamily="49" charset="0"/>
          <a:ea typeface="楷体" panose="02010609060101010101" pitchFamily="49" charset="-122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51AB3"/>
          </a:solidFill>
          <a:latin typeface="Lucida Console" panose="020B0609040504020204" pitchFamily="49" charset="0"/>
          <a:ea typeface="楷体" panose="02010609060101010101" pitchFamily="49" charset="-122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51AB3"/>
          </a:solidFill>
          <a:latin typeface="Lucida Console" panose="020B0609040504020204" pitchFamily="49" charset="0"/>
          <a:ea typeface="楷体" panose="02010609060101010101" pitchFamily="49" charset="-122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51AB3"/>
          </a:solidFill>
          <a:latin typeface="Lucida Console" panose="020B0609040504020204" pitchFamily="49" charset="0"/>
          <a:ea typeface="楷体" panose="02010609060101010101" pitchFamily="49" charset="-122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51AB3"/>
          </a:solidFill>
          <a:latin typeface="Lucida Console" panose="020B0609040504020204" pitchFamily="49" charset="0"/>
          <a:ea typeface="楷体" panose="02010609060101010101" pitchFamily="49" charset="-122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51AB3"/>
          </a:solidFill>
          <a:latin typeface="Lucida Console" panose="020B0609040504020204" pitchFamily="49" charset="0"/>
          <a:ea typeface="楷体" panose="02010609060101010101" pitchFamily="49" charset="-122"/>
          <a:cs typeface="Arial" panose="020B0604020202020204" pitchFamily="34" charset="0"/>
        </a:defRPr>
      </a:lvl9pPr>
    </p:titleStyle>
    <p:bodyStyle>
      <a:lvl1pPr marL="400050" indent="-400050" algn="l" rtl="0" eaLnBrk="0" fontAlgn="base" hangingPunct="0">
        <a:spcBef>
          <a:spcPct val="0"/>
        </a:spcBef>
        <a:spcAft>
          <a:spcPct val="20000"/>
        </a:spcAft>
        <a:buClr>
          <a:schemeClr val="hlink"/>
        </a:buClr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00050" algn="l" rtl="0" eaLnBrk="0" fontAlgn="base" hangingPunct="0">
        <a:spcBef>
          <a:spcPct val="0"/>
        </a:spcBef>
        <a:spcAft>
          <a:spcPct val="20000"/>
        </a:spcAft>
        <a:buClr>
          <a:schemeClr val="hlink"/>
        </a:buClr>
        <a:buFont typeface="Wingdings" panose="05000000000000000000" pitchFamily="2" charset="2"/>
        <a:buChar char="Ø"/>
        <a:defRPr sz="2200" kern="1200">
          <a:solidFill>
            <a:schemeClr val="hlink"/>
          </a:solidFill>
          <a:latin typeface="+mn-lt"/>
          <a:ea typeface="+mn-ea"/>
          <a:cs typeface="+mn-cs"/>
        </a:defRPr>
      </a:lvl2pPr>
      <a:lvl3pPr marL="1377950" indent="-349250" algn="l" rtl="0" eaLnBrk="0" fontAlgn="base" hangingPunct="0">
        <a:spcBef>
          <a:spcPct val="0"/>
        </a:spcBef>
        <a:spcAft>
          <a:spcPct val="20000"/>
        </a:spcAft>
        <a:buClr>
          <a:schemeClr val="hlink"/>
        </a:buClr>
        <a:buFont typeface="Wingdings" panose="05000000000000000000" pitchFamily="2" charset="2"/>
        <a:buChar char="ü"/>
        <a:defRPr sz="2000" kern="1200">
          <a:solidFill>
            <a:schemeClr val="hlink"/>
          </a:solidFill>
          <a:latin typeface="+mn-lt"/>
          <a:ea typeface="+mn-ea"/>
          <a:cs typeface="+mn-cs"/>
        </a:defRPr>
      </a:lvl3pPr>
      <a:lvl4pPr marL="1885950" indent="-342900" algn="l" rtl="0" eaLnBrk="0" fontAlgn="base" hangingPunct="0">
        <a:spcBef>
          <a:spcPct val="0"/>
        </a:spcBef>
        <a:spcAft>
          <a:spcPct val="20000"/>
        </a:spcAft>
        <a:buClr>
          <a:schemeClr val="hlink"/>
        </a:buClr>
        <a:buFont typeface="Wingdings 2" panose="05020102010507070707" pitchFamily="18" charset="2"/>
        <a:buChar char="°"/>
        <a:defRPr sz="1600" kern="1200">
          <a:solidFill>
            <a:schemeClr val="hlink"/>
          </a:solidFill>
          <a:latin typeface="+mn-lt"/>
          <a:ea typeface="+mn-ea"/>
          <a:cs typeface="+mn-cs"/>
        </a:defRPr>
      </a:lvl4pPr>
      <a:lvl5pPr marL="2349500" indent="-349250" algn="l" rtl="0" eaLnBrk="0" fontAlgn="base" hangingPunct="0">
        <a:spcBef>
          <a:spcPct val="0"/>
        </a:spcBef>
        <a:spcAft>
          <a:spcPct val="20000"/>
        </a:spcAft>
        <a:buClr>
          <a:schemeClr val="hlink"/>
        </a:buClr>
        <a:buFont typeface="Wingdings 2" panose="05020102010507070707" pitchFamily="18" charset="2"/>
        <a:buChar char="¯"/>
        <a:defRPr sz="1600" kern="1200">
          <a:solidFill>
            <a:schemeClr val="hlink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0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1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4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customXml" Target="../ink/ink4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5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images.google.com.tw/imgres?imgurl=http://www.it.uom.gr/project/deitel/examples/ch21/fig21_07/GPP_100h.gif&amp;imgrefurl=http://www.it.uom.gr/project/deitel/examples/ch21/fig21_07/tutorial.html&amp;h=100&amp;w=106&amp;sz=3&amp;tbnid=2VNwVEVtRK4J:&amp;tbnh=74&amp;tbnw=79&amp;hl=zh-TW&amp;start=1&amp;prev=/images?q%3Ddeitel%2Bprogramming%2Bpractice%26svnum%3D10%26hl%3Dzh-TW%26lr%3D%26rls%3DGGLD,GGLD:2005-01,GGLD:zh-TW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customXml" Target="../ink/ink5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8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customXml" Target="../ink/ink6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2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22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3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mtClean="0">
                <a:solidFill>
                  <a:srgbClr val="003399"/>
                </a:solidFill>
              </a:rPr>
              <a:t>http://xinxi.xaufe.edu.cn</a:t>
            </a: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2C43FD8-66DB-4927-A2E0-DA986BA3573B}" type="slidenum">
              <a:rPr lang="zh-CN" altLang="en-US" sz="1200" smtClean="0"/>
              <a:pPr/>
              <a:t>1</a:t>
            </a:fld>
            <a:endParaRPr lang="en-US" altLang="zh-CN" sz="1200" smtClean="0"/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8888" y="5373688"/>
            <a:ext cx="6121400" cy="457200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西安财经学院 信息学院</a:t>
            </a: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5125" name="Rectangle 21"/>
          <p:cNvSpPr>
            <a:spLocks noGrp="1" noChangeArrowheads="1"/>
          </p:cNvSpPr>
          <p:nvPr>
            <p:ph type="ctrTitle"/>
          </p:nvPr>
        </p:nvSpPr>
        <p:spPr>
          <a:xfrm>
            <a:off x="1763713" y="476250"/>
            <a:ext cx="7232650" cy="1152525"/>
          </a:xfrm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FF3300"/>
                </a:solidFill>
              </a:rPr>
              <a:t>面向对象技术与编程</a:t>
            </a:r>
            <a:r>
              <a:rPr lang="en-US" altLang="zh-CN" b="1" smtClean="0">
                <a:solidFill>
                  <a:srgbClr val="FF3300"/>
                </a:solidFill>
              </a:rPr>
              <a:t/>
            </a:r>
            <a:br>
              <a:rPr lang="en-US" altLang="zh-CN" b="1" smtClean="0">
                <a:solidFill>
                  <a:srgbClr val="FF3300"/>
                </a:solidFill>
              </a:rPr>
            </a:br>
            <a:r>
              <a:rPr lang="en-US" altLang="zh-CN" sz="3600" smtClean="0"/>
              <a:t>C++ How to Program</a:t>
            </a:r>
            <a:r>
              <a:rPr lang="zh-CN" altLang="en-US" sz="3600" smtClean="0"/>
              <a:t>（</a:t>
            </a:r>
            <a:r>
              <a:rPr lang="en-US" altLang="zh-CN" sz="3600" smtClean="0"/>
              <a:t>9th</a:t>
            </a:r>
            <a:r>
              <a:rPr lang="zh-CN" altLang="en-US" sz="3600" smtClean="0"/>
              <a:t>）</a:t>
            </a:r>
            <a:endParaRPr lang="en-US" altLang="zh-CN" sz="3600" b="1" smtClean="0">
              <a:solidFill>
                <a:srgbClr val="FF3300"/>
              </a:solidFill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C2DC81A-65F6-41B8-885B-DADA558C57BE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zh-CN" sz="1200" smtClean="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609600"/>
            <a:ext cx="7772400" cy="762000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latin typeface="Arial Narrow" panose="020B0606020202030204" pitchFamily="34" charset="0"/>
                <a:ea typeface="黑体" panose="02010609060101010101" pitchFamily="49" charset="-122"/>
              </a:rPr>
              <a:t>面向对象的程序设计的特点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458200" cy="4089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多态性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当处理层次结构的类型时，程序员往往想把各个层次的对象都看成是基类成员。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需要对教师进行考核，不必管他是什么职称，只要向所有教师发一个考核指令。每位教师自会按照自己的类型作出相应的处理。如高级职称的教师会按高级职称的标准进行考核，初级职称的教师会按初级职称的标准进行考核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好处：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代码就可以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不受新增类型的影响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。如增加一个院士的类型，它也是教师类的一个子类，整个程序不用修改，但功能得到了扩展。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F122A8C4-12DE-4068-8414-B9176AB43935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en-US" altLang="zh-CN" sz="120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36750"/>
            <a:ext cx="8458200" cy="40830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(Class)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：具有相同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的一组对象的集合。其内部包括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两个主要部分。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(Object)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：集合中的每一个个体称为一个对象。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数据成员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(Data Member)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：标志每个个体都具有的某方面的特性（有时也称为属性）。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函数成员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(Function Member)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：用于对数据成员进行操作的动作。</a:t>
            </a:r>
          </a:p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4" name="Rectangle 5"/>
          <p:cNvSpPr>
            <a:spLocks noRot="1" noChangeArrowheads="1"/>
          </p:cNvSpPr>
          <p:nvPr/>
        </p:nvSpPr>
        <p:spPr bwMode="auto">
          <a:xfrm>
            <a:off x="152400" y="60960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1 Classes, Objects, Member Functions and Data Members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C7CE955A-3F32-4461-8205-FC54808B77D2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zh-CN" sz="1200" smtClean="0"/>
          </a:p>
        </p:txBody>
      </p:sp>
      <p:sp>
        <p:nvSpPr>
          <p:cNvPr id="16387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1 Classes, Objects, Member Functions and Data Members</a:t>
            </a:r>
          </a:p>
        </p:txBody>
      </p:sp>
      <p:pic>
        <p:nvPicPr>
          <p:cNvPr id="16388" name="Picture 4" descr="bd07274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17838"/>
            <a:ext cx="3473450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AutoShape 7"/>
          <p:cNvSpPr>
            <a:spLocks noChangeArrowheads="1"/>
          </p:cNvSpPr>
          <p:nvPr/>
        </p:nvSpPr>
        <p:spPr bwMode="auto">
          <a:xfrm>
            <a:off x="4114800" y="3505200"/>
            <a:ext cx="1524000" cy="457200"/>
          </a:xfrm>
          <a:prstGeom prst="rightArrow">
            <a:avLst>
              <a:gd name="adj1" fmla="val 50000"/>
              <a:gd name="adj2" fmla="val 83333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 2" panose="05020102010507070707" pitchFamily="18" charset="2"/>
              <a:buChar char="³"/>
            </a:pPr>
            <a:endParaRPr lang="zh-CN" altLang="en-US" sz="2000"/>
          </a:p>
        </p:txBody>
      </p:sp>
      <p:sp>
        <p:nvSpPr>
          <p:cNvPr id="16390" name="AutoShape 10"/>
          <p:cNvSpPr>
            <a:spLocks noChangeArrowheads="1"/>
          </p:cNvSpPr>
          <p:nvPr/>
        </p:nvSpPr>
        <p:spPr bwMode="auto">
          <a:xfrm>
            <a:off x="5715000" y="1524000"/>
            <a:ext cx="3048000" cy="4572000"/>
          </a:xfrm>
          <a:prstGeom prst="bevel">
            <a:avLst>
              <a:gd name="adj" fmla="val 3023"/>
            </a:avLst>
          </a:prstGeom>
          <a:solidFill>
            <a:schemeClr val="tx1"/>
          </a:solidFill>
          <a:ln w="19050" cap="sq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Aft>
                <a:spcPct val="0"/>
              </a:spcAft>
              <a:buClrTx/>
              <a:buFontTx/>
              <a:buNone/>
            </a:pPr>
            <a:endParaRPr kumimoji="1" lang="zh-CN" altLang="zh-CN"/>
          </a:p>
        </p:txBody>
      </p:sp>
      <p:sp>
        <p:nvSpPr>
          <p:cNvPr id="16391" name="Line 11"/>
          <p:cNvSpPr>
            <a:spLocks noChangeShapeType="1"/>
          </p:cNvSpPr>
          <p:nvPr/>
        </p:nvSpPr>
        <p:spPr bwMode="auto">
          <a:xfrm>
            <a:off x="5867400" y="4267200"/>
            <a:ext cx="2743200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Text Box 12"/>
          <p:cNvSpPr txBox="1">
            <a:spLocks noChangeArrowheads="1"/>
          </p:cNvSpPr>
          <p:nvPr/>
        </p:nvSpPr>
        <p:spPr bwMode="auto">
          <a:xfrm>
            <a:off x="5867400" y="2362200"/>
            <a:ext cx="7334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sz="3600" b="1">
                <a:solidFill>
                  <a:schemeClr val="bg1"/>
                </a:solidFill>
                <a:ea typeface="隶书" panose="02010509060101010101" pitchFamily="49" charset="-122"/>
              </a:rPr>
              <a:t>属性</a:t>
            </a:r>
          </a:p>
        </p:txBody>
      </p:sp>
      <p:sp>
        <p:nvSpPr>
          <p:cNvPr id="16393" name="Text Box 13"/>
          <p:cNvSpPr txBox="1">
            <a:spLocks noChangeArrowheads="1"/>
          </p:cNvSpPr>
          <p:nvPr/>
        </p:nvSpPr>
        <p:spPr bwMode="auto">
          <a:xfrm>
            <a:off x="6705600" y="1752600"/>
            <a:ext cx="1852613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b="1">
                <a:solidFill>
                  <a:schemeClr val="bg1"/>
                </a:solidFill>
              </a:rPr>
              <a:t>品牌：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b="1">
                <a:solidFill>
                  <a:schemeClr val="bg1"/>
                </a:solidFill>
              </a:rPr>
              <a:t>排量：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b="1">
                <a:solidFill>
                  <a:schemeClr val="bg1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…</a:t>
            </a:r>
            <a:endParaRPr kumimoji="1" lang="en-US" altLang="zh-CN" b="1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b="1">
                <a:solidFill>
                  <a:schemeClr val="bg1"/>
                </a:solidFill>
              </a:rPr>
              <a:t>价格：</a:t>
            </a:r>
          </a:p>
        </p:txBody>
      </p:sp>
      <p:sp>
        <p:nvSpPr>
          <p:cNvPr id="16394" name="Text Box 14"/>
          <p:cNvSpPr txBox="1">
            <a:spLocks noChangeArrowheads="1"/>
          </p:cNvSpPr>
          <p:nvPr/>
        </p:nvSpPr>
        <p:spPr bwMode="auto">
          <a:xfrm>
            <a:off x="5867400" y="4495800"/>
            <a:ext cx="733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 sz="3600" b="1">
                <a:solidFill>
                  <a:schemeClr val="bg1"/>
                </a:solidFill>
                <a:ea typeface="隶书" panose="02010509060101010101" pitchFamily="49" charset="-122"/>
              </a:rPr>
              <a:t>动作</a:t>
            </a:r>
          </a:p>
        </p:txBody>
      </p:sp>
      <p:sp>
        <p:nvSpPr>
          <p:cNvPr id="16395" name="Text Box 15"/>
          <p:cNvSpPr txBox="1">
            <a:spLocks noChangeArrowheads="1"/>
          </p:cNvSpPr>
          <p:nvPr/>
        </p:nvSpPr>
        <p:spPr bwMode="auto">
          <a:xfrm>
            <a:off x="6781800" y="4343400"/>
            <a:ext cx="1600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>
                <a:solidFill>
                  <a:schemeClr val="bg1"/>
                </a:solidFill>
              </a:rPr>
              <a:t>启动：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>
                <a:solidFill>
                  <a:schemeClr val="bg1"/>
                </a:solidFill>
              </a:rPr>
              <a:t>加速：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kumimoji="1" lang="zh-CN" altLang="en-US">
                <a:solidFill>
                  <a:schemeClr val="bg1"/>
                </a:solidFill>
              </a:rPr>
              <a:t>停车：</a:t>
            </a:r>
          </a:p>
        </p:txBody>
      </p:sp>
      <p:sp>
        <p:nvSpPr>
          <p:cNvPr id="16396" name="Rectangle 16"/>
          <p:cNvSpPr>
            <a:spLocks noChangeArrowheads="1"/>
          </p:cNvSpPr>
          <p:nvPr/>
        </p:nvSpPr>
        <p:spPr bwMode="auto">
          <a:xfrm>
            <a:off x="4343400" y="2171700"/>
            <a:ext cx="762000" cy="838200"/>
          </a:xfrm>
          <a:prstGeom prst="rect">
            <a:avLst/>
          </a:prstGeom>
          <a:solidFill>
            <a:schemeClr val="accent1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Wingdings 2" panose="05020102010507070707" pitchFamily="18" charset="2"/>
              <a:buNone/>
            </a:pPr>
            <a:r>
              <a:rPr lang="zh-CN" altLang="en-US" sz="2000" dirty="0">
                <a:solidFill>
                  <a:srgbClr val="FF33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汽车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163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FF929B8D-3EDE-4BF0-8F4B-2187D689CCE7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zh-CN" sz="1200" smtClean="0"/>
          </a:p>
        </p:txBody>
      </p:sp>
      <p:grpSp>
        <p:nvGrpSpPr>
          <p:cNvPr id="17411" name="Group 4"/>
          <p:cNvGrpSpPr>
            <a:grpSpLocks/>
          </p:cNvGrpSpPr>
          <p:nvPr/>
        </p:nvGrpSpPr>
        <p:grpSpPr bwMode="auto">
          <a:xfrm>
            <a:off x="76200" y="1143000"/>
            <a:ext cx="4191000" cy="4718050"/>
            <a:chOff x="144" y="1104"/>
            <a:chExt cx="2640" cy="2972"/>
          </a:xfrm>
        </p:grpSpPr>
        <p:grpSp>
          <p:nvGrpSpPr>
            <p:cNvPr id="17420" name="Group 5"/>
            <p:cNvGrpSpPr>
              <a:grpSpLocks/>
            </p:cNvGrpSpPr>
            <p:nvPr/>
          </p:nvGrpSpPr>
          <p:grpSpPr bwMode="auto">
            <a:xfrm>
              <a:off x="144" y="1104"/>
              <a:ext cx="2640" cy="2544"/>
              <a:chOff x="2448" y="1488"/>
              <a:chExt cx="2640" cy="2544"/>
            </a:xfrm>
          </p:grpSpPr>
          <p:sp>
            <p:nvSpPr>
              <p:cNvPr id="17423" name="AutoShape 6"/>
              <p:cNvSpPr>
                <a:spLocks noChangeArrowheads="1"/>
              </p:cNvSpPr>
              <p:nvPr/>
            </p:nvSpPr>
            <p:spPr bwMode="auto">
              <a:xfrm>
                <a:off x="2784" y="1488"/>
                <a:ext cx="2304" cy="2544"/>
              </a:xfrm>
              <a:prstGeom prst="cube">
                <a:avLst>
                  <a:gd name="adj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Aft>
                    <a:spcPct val="2000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Ø"/>
                  <a:defRPr sz="22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Aft>
                    <a:spcPct val="2000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ü"/>
                  <a:defRPr sz="20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°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 2" panose="05020102010507070707" pitchFamily="18" charset="2"/>
                  <a:buChar char="³"/>
                </a:pPr>
                <a:endParaRPr lang="zh-CN" altLang="en-US" sz="2000"/>
              </a:p>
            </p:txBody>
          </p:sp>
          <p:grpSp>
            <p:nvGrpSpPr>
              <p:cNvPr id="17424" name="Group 7"/>
              <p:cNvGrpSpPr>
                <a:grpSpLocks/>
              </p:cNvGrpSpPr>
              <p:nvPr/>
            </p:nvGrpSpPr>
            <p:grpSpPr bwMode="auto">
              <a:xfrm>
                <a:off x="2784" y="2064"/>
                <a:ext cx="1728" cy="1296"/>
                <a:chOff x="288" y="1776"/>
                <a:chExt cx="1728" cy="1296"/>
              </a:xfrm>
            </p:grpSpPr>
            <p:sp>
              <p:nvSpPr>
                <p:cNvPr id="17426" name="Rectangle 8"/>
                <p:cNvSpPr>
                  <a:spLocks noChangeArrowheads="1"/>
                </p:cNvSpPr>
                <p:nvPr/>
              </p:nvSpPr>
              <p:spPr bwMode="auto">
                <a:xfrm>
                  <a:off x="288" y="1776"/>
                  <a:ext cx="1728" cy="1296"/>
                </a:xfrm>
                <a:prstGeom prst="rect">
                  <a:avLst/>
                </a:prstGeom>
                <a:solidFill>
                  <a:schemeClr val="tx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Aft>
                      <a:spcPct val="2000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Aft>
                      <a:spcPct val="2000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Ø"/>
                    <a:defRPr sz="2200">
                      <a:solidFill>
                        <a:schemeClr val="hlin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Aft>
                      <a:spcPct val="2000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ü"/>
                    <a:defRPr sz="2000">
                      <a:solidFill>
                        <a:schemeClr val="hlin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Aft>
                      <a:spcPct val="2000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°"/>
                    <a:defRPr sz="1600">
                      <a:solidFill>
                        <a:schemeClr val="hlin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Aft>
                      <a:spcPct val="2000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¯"/>
                    <a:defRPr sz="1600">
                      <a:solidFill>
                        <a:schemeClr val="hlin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¯"/>
                    <a:defRPr sz="1600">
                      <a:solidFill>
                        <a:schemeClr val="hlin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¯"/>
                    <a:defRPr sz="1600">
                      <a:solidFill>
                        <a:schemeClr val="hlin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¯"/>
                    <a:defRPr sz="1600">
                      <a:solidFill>
                        <a:schemeClr val="hlin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20000"/>
                    </a:spcAft>
                    <a:buClr>
                      <a:schemeClr val="hlink"/>
                    </a:buClr>
                    <a:buFont typeface="Wingdings 2" panose="05020102010507070707" pitchFamily="18" charset="2"/>
                    <a:buChar char="¯"/>
                    <a:defRPr sz="1600">
                      <a:solidFill>
                        <a:schemeClr val="hlin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buFont typeface="Wingdings 2" panose="05020102010507070707" pitchFamily="18" charset="2"/>
                    <a:buChar char="³"/>
                  </a:pPr>
                  <a:endParaRPr lang="zh-CN" altLang="en-US" sz="2000"/>
                </a:p>
              </p:txBody>
            </p:sp>
            <p:pic>
              <p:nvPicPr>
                <p:cNvPr id="17427" name="Picture 9" descr="PE02002_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669" r="25189" b="54419"/>
                <a:stretch>
                  <a:fillRect/>
                </a:stretch>
              </p:blipFill>
              <p:spPr bwMode="auto">
                <a:xfrm>
                  <a:off x="288" y="2448"/>
                  <a:ext cx="1008" cy="6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425" name="AutoShape 10"/>
              <p:cNvSpPr>
                <a:spLocks noChangeArrowheads="1"/>
              </p:cNvSpPr>
              <p:nvPr/>
            </p:nvSpPr>
            <p:spPr bwMode="auto">
              <a:xfrm>
                <a:off x="2448" y="2064"/>
                <a:ext cx="2064" cy="144"/>
              </a:xfrm>
              <a:prstGeom prst="parallelogram">
                <a:avLst>
                  <a:gd name="adj" fmla="val 218052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Aft>
                    <a:spcPct val="2000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Aft>
                    <a:spcPct val="2000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Ø"/>
                  <a:defRPr sz="22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Aft>
                    <a:spcPct val="2000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ü"/>
                  <a:defRPr sz="20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°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20000"/>
                  </a:spcAft>
                  <a:buClr>
                    <a:schemeClr val="hlink"/>
                  </a:buClr>
                  <a:buFont typeface="Wingdings 2" panose="05020102010507070707" pitchFamily="18" charset="2"/>
                  <a:buChar char="¯"/>
                  <a:defRPr sz="1600">
                    <a:solidFill>
                      <a:schemeClr val="hlink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 2" panose="05020102010507070707" pitchFamily="18" charset="2"/>
                  <a:buChar char="³"/>
                </a:pPr>
                <a:endParaRPr lang="zh-CN" altLang="en-US" sz="2000"/>
              </a:p>
            </p:txBody>
          </p:sp>
        </p:grpSp>
        <p:pic>
          <p:nvPicPr>
            <p:cNvPr id="17421" name="Picture 11" descr="PE01832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592"/>
              <a:ext cx="1008" cy="1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22" name="Text Box 12"/>
            <p:cNvSpPr txBox="1">
              <a:spLocks noChangeArrowheads="1"/>
            </p:cNvSpPr>
            <p:nvPr/>
          </p:nvSpPr>
          <p:spPr bwMode="auto">
            <a:xfrm>
              <a:off x="1152" y="1152"/>
              <a:ext cx="100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3600" dirty="0">
                  <a:solidFill>
                    <a:srgbClr val="CC00CC"/>
                  </a:solidFill>
                  <a:ea typeface="隶书" panose="02010509060101010101" pitchFamily="49" charset="-122"/>
                </a:rPr>
                <a:t>售报亭</a:t>
              </a:r>
            </a:p>
          </p:txBody>
        </p:sp>
      </p:grpSp>
      <p:sp>
        <p:nvSpPr>
          <p:cNvPr id="17412" name="AutoShape 13"/>
          <p:cNvSpPr>
            <a:spLocks noChangeArrowheads="1"/>
          </p:cNvSpPr>
          <p:nvPr/>
        </p:nvSpPr>
        <p:spPr bwMode="auto">
          <a:xfrm>
            <a:off x="4343400" y="3352800"/>
            <a:ext cx="1524000" cy="457200"/>
          </a:xfrm>
          <a:prstGeom prst="rightArrow">
            <a:avLst>
              <a:gd name="adj1" fmla="val 50000"/>
              <a:gd name="adj2" fmla="val 83333"/>
            </a:avLst>
          </a:prstGeom>
          <a:solidFill>
            <a:srgbClr val="0000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 2" panose="05020102010507070707" pitchFamily="18" charset="2"/>
              <a:buChar char="³"/>
            </a:pPr>
            <a:endParaRPr lang="zh-CN" altLang="en-US" sz="2000"/>
          </a:p>
        </p:txBody>
      </p:sp>
      <p:grpSp>
        <p:nvGrpSpPr>
          <p:cNvPr id="17413" name="Group 25"/>
          <p:cNvGrpSpPr>
            <a:grpSpLocks/>
          </p:cNvGrpSpPr>
          <p:nvPr/>
        </p:nvGrpSpPr>
        <p:grpSpPr bwMode="auto">
          <a:xfrm>
            <a:off x="5867400" y="1295400"/>
            <a:ext cx="3048000" cy="4572000"/>
            <a:chOff x="3744" y="864"/>
            <a:chExt cx="1920" cy="2880"/>
          </a:xfrm>
        </p:grpSpPr>
        <p:sp>
          <p:nvSpPr>
            <p:cNvPr id="17414" name="AutoShape 16"/>
            <p:cNvSpPr>
              <a:spLocks noChangeArrowheads="1"/>
            </p:cNvSpPr>
            <p:nvPr/>
          </p:nvSpPr>
          <p:spPr bwMode="auto">
            <a:xfrm>
              <a:off x="3744" y="864"/>
              <a:ext cx="1920" cy="2880"/>
            </a:xfrm>
            <a:prstGeom prst="bevel">
              <a:avLst>
                <a:gd name="adj" fmla="val 3023"/>
              </a:avLst>
            </a:prstGeom>
            <a:solidFill>
              <a:schemeClr val="tx1"/>
            </a:solidFill>
            <a:ln w="1905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Aft>
                  <a:spcPct val="0"/>
                </a:spcAft>
                <a:buClrTx/>
                <a:buFontTx/>
                <a:buNone/>
              </a:pPr>
              <a:endParaRPr kumimoji="1" lang="zh-CN" altLang="zh-CN"/>
            </a:p>
          </p:txBody>
        </p:sp>
        <p:sp>
          <p:nvSpPr>
            <p:cNvPr id="17415" name="Line 17"/>
            <p:cNvSpPr>
              <a:spLocks noChangeShapeType="1"/>
            </p:cNvSpPr>
            <p:nvPr/>
          </p:nvSpPr>
          <p:spPr bwMode="auto">
            <a:xfrm>
              <a:off x="3840" y="2592"/>
              <a:ext cx="172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6" name="Text Box 18"/>
            <p:cNvSpPr txBox="1">
              <a:spLocks noChangeArrowheads="1"/>
            </p:cNvSpPr>
            <p:nvPr/>
          </p:nvSpPr>
          <p:spPr bwMode="auto">
            <a:xfrm>
              <a:off x="3888" y="1392"/>
              <a:ext cx="46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3600" b="1">
                  <a:solidFill>
                    <a:schemeClr val="bg1"/>
                  </a:solidFill>
                  <a:ea typeface="隶书" panose="02010509060101010101" pitchFamily="49" charset="-122"/>
                </a:rPr>
                <a:t>属性</a:t>
              </a:r>
            </a:p>
          </p:txBody>
        </p:sp>
        <p:sp>
          <p:nvSpPr>
            <p:cNvPr id="17417" name="Text Box 19"/>
            <p:cNvSpPr txBox="1">
              <a:spLocks noChangeArrowheads="1"/>
            </p:cNvSpPr>
            <p:nvPr/>
          </p:nvSpPr>
          <p:spPr bwMode="auto">
            <a:xfrm>
              <a:off x="4368" y="1200"/>
              <a:ext cx="1056" cy="1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b="1">
                  <a:solidFill>
                    <a:schemeClr val="bg1"/>
                  </a:solidFill>
                </a:rPr>
                <a:t>报刊</a:t>
              </a:r>
              <a:r>
                <a:rPr kumimoji="1" lang="en-US" altLang="zh-CN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zh-CN" altLang="en-US" b="1">
                  <a:solidFill>
                    <a:schemeClr val="bg1"/>
                  </a:solidFill>
                </a:rPr>
                <a:t>价格</a:t>
              </a:r>
            </a:p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b="1">
                  <a:solidFill>
                    <a:schemeClr val="bg1"/>
                  </a:solidFill>
                </a:rPr>
                <a:t>报刊</a:t>
              </a:r>
              <a:r>
                <a:rPr kumimoji="1" lang="en-US" altLang="zh-CN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zh-CN" altLang="en-US" b="1">
                  <a:solidFill>
                    <a:schemeClr val="bg1"/>
                  </a:solidFill>
                </a:rPr>
                <a:t>价格</a:t>
              </a:r>
            </a:p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   </a:t>
              </a:r>
              <a:r>
                <a:rPr kumimoji="1" lang="en-US" altLang="zh-CN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…</a:t>
              </a:r>
              <a:endParaRPr kumimoji="1" lang="en-US" altLang="zh-CN" b="1">
                <a:solidFill>
                  <a:schemeClr val="bg1"/>
                </a:solidFill>
              </a:endParaRPr>
            </a:p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b="1">
                  <a:solidFill>
                    <a:schemeClr val="bg1"/>
                  </a:solidFill>
                </a:rPr>
                <a:t>钱箱</a:t>
              </a:r>
            </a:p>
          </p:txBody>
        </p:sp>
        <p:sp>
          <p:nvSpPr>
            <p:cNvPr id="17418" name="Text Box 20"/>
            <p:cNvSpPr txBox="1">
              <a:spLocks noChangeArrowheads="1"/>
            </p:cNvSpPr>
            <p:nvPr/>
          </p:nvSpPr>
          <p:spPr bwMode="auto">
            <a:xfrm>
              <a:off x="3936" y="2736"/>
              <a:ext cx="462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3600" b="1">
                  <a:solidFill>
                    <a:schemeClr val="bg1"/>
                  </a:solidFill>
                  <a:ea typeface="隶书" panose="02010509060101010101" pitchFamily="49" charset="-122"/>
                </a:rPr>
                <a:t>服务</a:t>
              </a:r>
            </a:p>
          </p:txBody>
        </p:sp>
        <p:sp>
          <p:nvSpPr>
            <p:cNvPr id="17419" name="Text Box 21"/>
            <p:cNvSpPr txBox="1">
              <a:spLocks noChangeArrowheads="1"/>
            </p:cNvSpPr>
            <p:nvPr/>
          </p:nvSpPr>
          <p:spPr bwMode="auto">
            <a:xfrm>
              <a:off x="4416" y="2832"/>
              <a:ext cx="912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>
                  <a:solidFill>
                    <a:schemeClr val="bg1"/>
                  </a:solidFill>
                </a:rPr>
                <a:t>报刊零售</a:t>
              </a:r>
            </a:p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>
                  <a:solidFill>
                    <a:schemeClr val="bg1"/>
                  </a:solidFill>
                </a:rPr>
                <a:t>款货清点</a:t>
              </a:r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606CA2F6-BF21-4DF7-8809-F1DC7AE3B444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zh-CN" sz="1200" smtClean="0"/>
          </a:p>
        </p:txBody>
      </p:sp>
      <p:graphicFrame>
        <p:nvGraphicFramePr>
          <p:cNvPr id="18435" name="Object 11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2393252135"/>
              </p:ext>
            </p:extLst>
          </p:nvPr>
        </p:nvGraphicFramePr>
        <p:xfrm>
          <a:off x="165100" y="1447800"/>
          <a:ext cx="8737600" cy="336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Visio" r:id="rId3" imgW="10534481" imgH="3834164" progId="Visio.Drawing.11">
                  <p:embed/>
                </p:oleObj>
              </mc:Choice>
              <mc:Fallback>
                <p:oleObj name="Visio" r:id="rId3" imgW="10534481" imgH="3834164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1447800"/>
                        <a:ext cx="8737600" cy="336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C5CBF8A7-D1E2-4E03-86EA-8D816DD5AFE0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zh-CN" sz="1200" smtClean="0"/>
          </a:p>
        </p:txBody>
      </p:sp>
      <p:graphicFrame>
        <p:nvGraphicFramePr>
          <p:cNvPr id="19459" name="Object 4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3728928019"/>
              </p:ext>
            </p:extLst>
          </p:nvPr>
        </p:nvGraphicFramePr>
        <p:xfrm>
          <a:off x="180975" y="1220788"/>
          <a:ext cx="8734425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Visio" r:id="rId3" imgW="9869856" imgH="4887877" progId="Visio.Drawing.11">
                  <p:embed/>
                </p:oleObj>
              </mc:Choice>
              <mc:Fallback>
                <p:oleObj name="Visio" r:id="rId3" imgW="9869856" imgH="4887877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1220788"/>
                        <a:ext cx="8734425" cy="458152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046015C1-F738-449B-8CBB-FF0C47802B18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en-US" altLang="zh-CN" sz="120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748713" cy="56388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3300"/>
                </a:solidFill>
                <a:latin typeface="+mj-ea"/>
                <a:ea typeface="+mj-ea"/>
              </a:rPr>
              <a:t>容易理解：</a:t>
            </a:r>
          </a:p>
          <a:p>
            <a:pPr lvl="1" eaLnBrk="1" hangingPunct="1"/>
            <a:r>
              <a:rPr lang="en-US" altLang="zh-CN" b="1" dirty="0" smtClean="0">
                <a:latin typeface="+mj-ea"/>
                <a:ea typeface="+mj-ea"/>
              </a:rPr>
              <a:t>1. </a:t>
            </a:r>
            <a:r>
              <a:rPr lang="zh-CN" altLang="en-US" b="1" dirty="0" smtClean="0">
                <a:latin typeface="+mj-ea"/>
                <a:ea typeface="+mj-ea"/>
              </a:rPr>
              <a:t>从类（秘籍）可以生成一个或多个对象（真正的水泥板）</a:t>
            </a:r>
          </a:p>
          <a:p>
            <a:pPr lvl="1" eaLnBrk="1" hangingPunct="1"/>
            <a:r>
              <a:rPr lang="en-US" altLang="zh-CN" b="1" dirty="0" smtClean="0">
                <a:latin typeface="+mj-ea"/>
                <a:ea typeface="+mj-ea"/>
              </a:rPr>
              <a:t>2. </a:t>
            </a:r>
            <a:r>
              <a:rPr lang="zh-CN" altLang="en-US" b="1" dirty="0" smtClean="0">
                <a:latin typeface="+mj-ea"/>
                <a:ea typeface="+mj-ea"/>
              </a:rPr>
              <a:t>对于每个真正的对象，可以：</a:t>
            </a:r>
          </a:p>
          <a:p>
            <a:pPr lvl="2" eaLnBrk="1" hangingPunct="1"/>
            <a:r>
              <a:rPr lang="zh-CN" altLang="en-US" b="1" dirty="0" smtClean="0">
                <a:latin typeface="+mj-ea"/>
                <a:ea typeface="+mj-ea"/>
              </a:rPr>
              <a:t>（</a:t>
            </a:r>
            <a:r>
              <a:rPr lang="en-US" altLang="zh-CN" b="1" dirty="0" smtClean="0">
                <a:latin typeface="+mj-ea"/>
                <a:ea typeface="+mj-ea"/>
              </a:rPr>
              <a:t>1</a:t>
            </a:r>
            <a:r>
              <a:rPr lang="zh-CN" altLang="en-US" b="1" dirty="0" smtClean="0">
                <a:latin typeface="+mj-ea"/>
                <a:ea typeface="+mj-ea"/>
              </a:rPr>
              <a:t>）查询数据成员：如每块水泥板中包含多少水泥？多少水？</a:t>
            </a:r>
          </a:p>
          <a:p>
            <a:pPr lvl="2" eaLnBrk="1" hangingPunct="1"/>
            <a:r>
              <a:rPr lang="zh-CN" altLang="en-US" b="1" dirty="0" smtClean="0">
                <a:latin typeface="+mj-ea"/>
                <a:ea typeface="+mj-ea"/>
              </a:rPr>
              <a:t>（</a:t>
            </a:r>
            <a:r>
              <a:rPr lang="en-US" altLang="zh-CN" b="1" dirty="0" smtClean="0">
                <a:latin typeface="+mj-ea"/>
                <a:ea typeface="+mj-ea"/>
              </a:rPr>
              <a:t>2</a:t>
            </a:r>
            <a:r>
              <a:rPr lang="zh-CN" altLang="en-US" b="1" dirty="0" smtClean="0">
                <a:latin typeface="+mj-ea"/>
                <a:ea typeface="+mj-ea"/>
              </a:rPr>
              <a:t>）执行成员函数</a:t>
            </a:r>
          </a:p>
          <a:p>
            <a:pPr lvl="1" eaLnBrk="1" hangingPunct="1"/>
            <a:r>
              <a:rPr lang="en-US" altLang="zh-CN" b="1" dirty="0" smtClean="0">
                <a:latin typeface="+mj-ea"/>
                <a:ea typeface="+mj-ea"/>
              </a:rPr>
              <a:t>3. </a:t>
            </a:r>
            <a:r>
              <a:rPr lang="zh-CN" altLang="en-US" b="1" dirty="0" smtClean="0">
                <a:latin typeface="+mj-ea"/>
                <a:ea typeface="+mj-ea"/>
              </a:rPr>
              <a:t>对于类却不能干这些事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5AA0147E-4C60-4632-9556-F5B2A5B4689E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en-US" altLang="zh-CN" sz="1200" smtClean="0"/>
          </a:p>
        </p:txBody>
      </p:sp>
      <p:sp>
        <p:nvSpPr>
          <p:cNvPr id="21507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2 </a:t>
            </a:r>
            <a:r>
              <a:rPr lang="zh-CN" altLang="en-US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本节用到的示意类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8763"/>
            <a:ext cx="8458200" cy="48085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类名：</a:t>
            </a:r>
            <a:r>
              <a:rPr lang="en-US" altLang="zh-CN" sz="32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GradeBook</a:t>
            </a:r>
            <a:endParaRPr lang="en-US" altLang="zh-CN" sz="3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Topics covered: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Member functions 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 members   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数据成员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Clients of a class  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Clients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Separating interface from implementation 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接口与实现分离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 validation 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数据的有效性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DBA5FC51-5C56-42BA-87F8-69BE6CB59BB9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en-US" altLang="zh-CN" sz="1200" smtClean="0"/>
          </a:p>
        </p:txBody>
      </p:sp>
      <p:sp>
        <p:nvSpPr>
          <p:cNvPr id="23555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 Defining a Class With a Member Function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839200" cy="51816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class </a:t>
            </a:r>
            <a:r>
              <a:rPr lang="en-US" altLang="zh-CN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definition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通知编译器哪些数据成员和成员函数属于该类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关键字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class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定义体在花括号内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({ }</a:t>
            </a:r>
            <a:r>
              <a:rPr lang="en-US" altLang="zh-CN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)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声明数据成员和成员函数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访问修饰符 </a:t>
            </a:r>
            <a:r>
              <a:rPr lang="en-US" altLang="zh-CN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public:</a:t>
            </a:r>
          </a:p>
          <a:p>
            <a:pPr lvl="3" eaLnBrk="1" hangingPunct="1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其他函数和其他类的成员函数可以访问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4993EFDC-FCC7-4372-ADBC-34A7316571A3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5" y="62388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aphicFrame>
        <p:nvGraphicFramePr>
          <p:cNvPr id="2458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73090"/>
              </p:ext>
            </p:extLst>
          </p:nvPr>
        </p:nvGraphicFramePr>
        <p:xfrm>
          <a:off x="0" y="0"/>
          <a:ext cx="6943725" cy="621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1" name="文档" r:id="rId3" imgW="7089269" imgH="6344903" progId="Word.Document.8">
                  <p:embed/>
                </p:oleObj>
              </mc:Choice>
              <mc:Fallback>
                <p:oleObj name="文档" r:id="rId3" imgW="7089269" imgH="634490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0" y="0"/>
                        <a:ext cx="6943725" cy="621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733800" y="1219200"/>
            <a:ext cx="2590800" cy="830997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Beginning of class definition for class </a:t>
            </a: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GradeBook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0390" name="Line 6"/>
          <p:cNvSpPr>
            <a:spLocks noChangeShapeType="1"/>
          </p:cNvSpPr>
          <p:nvPr/>
        </p:nvSpPr>
        <p:spPr bwMode="auto">
          <a:xfrm flipH="1">
            <a:off x="1676400" y="1600200"/>
            <a:ext cx="2057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0391" name="Text Box 7"/>
          <p:cNvSpPr txBox="1">
            <a:spLocks noChangeArrowheads="1"/>
          </p:cNvSpPr>
          <p:nvPr/>
        </p:nvSpPr>
        <p:spPr bwMode="auto">
          <a:xfrm>
            <a:off x="2971800" y="1676400"/>
            <a:ext cx="2209800" cy="584775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Beginning of class body</a:t>
            </a:r>
          </a:p>
        </p:txBody>
      </p:sp>
      <p:sp>
        <p:nvSpPr>
          <p:cNvPr id="400392" name="Line 8"/>
          <p:cNvSpPr>
            <a:spLocks noChangeShapeType="1"/>
          </p:cNvSpPr>
          <p:nvPr/>
        </p:nvSpPr>
        <p:spPr bwMode="auto">
          <a:xfrm flipH="1">
            <a:off x="533400" y="1828800"/>
            <a:ext cx="2438400" cy="269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0393" name="Text Box 9"/>
          <p:cNvSpPr txBox="1">
            <a:spLocks noChangeArrowheads="1"/>
          </p:cNvSpPr>
          <p:nvPr/>
        </p:nvSpPr>
        <p:spPr bwMode="auto">
          <a:xfrm>
            <a:off x="2971800" y="3657600"/>
            <a:ext cx="1752600" cy="584775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End of class body</a:t>
            </a:r>
          </a:p>
        </p:txBody>
      </p:sp>
      <p:sp>
        <p:nvSpPr>
          <p:cNvPr id="400394" name="Line 10"/>
          <p:cNvSpPr>
            <a:spLocks noChangeShapeType="1"/>
          </p:cNvSpPr>
          <p:nvPr/>
        </p:nvSpPr>
        <p:spPr bwMode="auto">
          <a:xfrm flipH="1" flipV="1">
            <a:off x="457200" y="3657600"/>
            <a:ext cx="2514600" cy="1936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0395" name="Text Box 11"/>
          <p:cNvSpPr txBox="1">
            <a:spLocks noChangeArrowheads="1"/>
          </p:cNvSpPr>
          <p:nvPr/>
        </p:nvSpPr>
        <p:spPr bwMode="auto">
          <a:xfrm>
            <a:off x="3362325" y="1905000"/>
            <a:ext cx="3038475" cy="830997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Access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specifier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public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makes members available to the public</a:t>
            </a:r>
          </a:p>
        </p:txBody>
      </p:sp>
      <p:sp>
        <p:nvSpPr>
          <p:cNvPr id="400396" name="Line 12"/>
          <p:cNvSpPr>
            <a:spLocks noChangeShapeType="1"/>
          </p:cNvSpPr>
          <p:nvPr/>
        </p:nvSpPr>
        <p:spPr bwMode="auto">
          <a:xfrm flipH="1">
            <a:off x="990600" y="2209800"/>
            <a:ext cx="2371725" cy="1174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0397" name="Text Box 13"/>
          <p:cNvSpPr txBox="1">
            <a:spLocks noChangeArrowheads="1"/>
          </p:cNvSpPr>
          <p:nvPr/>
        </p:nvSpPr>
        <p:spPr bwMode="auto">
          <a:xfrm>
            <a:off x="4876800" y="2286000"/>
            <a:ext cx="3276600" cy="590550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Member function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displayMessge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returns nothing</a:t>
            </a:r>
          </a:p>
        </p:txBody>
      </p:sp>
      <p:sp>
        <p:nvSpPr>
          <p:cNvPr id="400398" name="Line 14"/>
          <p:cNvSpPr>
            <a:spLocks noChangeShapeType="1"/>
          </p:cNvSpPr>
          <p:nvPr/>
        </p:nvSpPr>
        <p:spPr bwMode="auto">
          <a:xfrm flipH="1">
            <a:off x="2438400" y="2479675"/>
            <a:ext cx="2438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0399" name="Text Box 15"/>
          <p:cNvSpPr txBox="1">
            <a:spLocks noChangeArrowheads="1"/>
          </p:cNvSpPr>
          <p:nvPr/>
        </p:nvSpPr>
        <p:spPr bwMode="auto">
          <a:xfrm>
            <a:off x="5029200" y="4038600"/>
            <a:ext cx="2971800" cy="830997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 dot operator to call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GradeBook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’s member function</a:t>
            </a:r>
          </a:p>
        </p:txBody>
      </p:sp>
      <p:sp>
        <p:nvSpPr>
          <p:cNvPr id="400400" name="Line 16"/>
          <p:cNvSpPr>
            <a:spLocks noChangeShapeType="1"/>
          </p:cNvSpPr>
          <p:nvPr/>
        </p:nvSpPr>
        <p:spPr bwMode="auto">
          <a:xfrm flipH="1">
            <a:off x="3048000" y="4232275"/>
            <a:ext cx="1981200" cy="644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00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00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0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0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00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00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 animBg="1"/>
      <p:bldP spid="400390" grpId="0" animBg="1"/>
      <p:bldP spid="400391" grpId="0" animBg="1"/>
      <p:bldP spid="400392" grpId="0" animBg="1"/>
      <p:bldP spid="400393" grpId="0" animBg="1"/>
      <p:bldP spid="400394" grpId="0" animBg="1"/>
      <p:bldP spid="400395" grpId="0" animBg="1"/>
      <p:bldP spid="400396" grpId="0" animBg="1"/>
      <p:bldP spid="400397" grpId="0" animBg="1"/>
      <p:bldP spid="400398" grpId="0" animBg="1"/>
      <p:bldP spid="400399" grpId="0" animBg="1"/>
      <p:bldP spid="4004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6"/>
          <p:cNvSpPr txBox="1">
            <a:spLocks noChangeArrowheads="1"/>
          </p:cNvSpPr>
          <p:nvPr/>
        </p:nvSpPr>
        <p:spPr bwMode="black">
          <a:xfrm>
            <a:off x="4876800" y="1828800"/>
            <a:ext cx="3810000" cy="144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zh-CN" altLang="en-US" sz="4400" b="1" dirty="0">
                <a:solidFill>
                  <a:srgbClr val="051A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4400" b="1" dirty="0">
                <a:solidFill>
                  <a:srgbClr val="051A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4400" b="1" dirty="0">
                <a:solidFill>
                  <a:srgbClr val="051A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</a:t>
            </a:r>
            <a:r>
              <a:rPr lang="en-US" altLang="zh-CN" sz="4400" b="1" dirty="0">
                <a:solidFill>
                  <a:srgbClr val="051A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4400" b="1" dirty="0">
                <a:solidFill>
                  <a:srgbClr val="051A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4400" b="1" dirty="0">
                <a:solidFill>
                  <a:srgbClr val="051A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类与对象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21F0F716-7AB0-4055-90DA-FCE65781E68B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20</a:t>
            </a:fld>
            <a:endParaRPr lang="en-US" altLang="zh-CN" sz="120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PMingLiU" panose="02020500000000000000" pitchFamily="18" charset="-120"/>
              </a:rPr>
              <a:t>UML class diagram for class </a:t>
            </a:r>
            <a:r>
              <a:rPr lang="en-US" altLang="zh-TW" dirty="0" err="1" smtClean="0">
                <a:ea typeface="PMingLiU" panose="02020500000000000000" pitchFamily="18" charset="-120"/>
              </a:rPr>
              <a:t>GradeBook</a:t>
            </a:r>
            <a:endParaRPr lang="en-US" altLang="zh-TW" dirty="0" smtClean="0">
              <a:ea typeface="PMingLiU" panose="02020500000000000000" pitchFamily="18" charset="-120"/>
            </a:endParaRPr>
          </a:p>
          <a:p>
            <a:pPr lvl="1" eaLnBrk="1" hangingPunct="1"/>
            <a:r>
              <a:rPr lang="en-US" altLang="zh-TW" dirty="0" smtClean="0">
                <a:ea typeface="PMingLiU" panose="02020500000000000000" pitchFamily="18" charset="-120"/>
              </a:rPr>
              <a:t>UML is a graphical language used by programmers to represent their object-oriented systems in a standard manner.</a:t>
            </a:r>
          </a:p>
          <a:p>
            <a:pPr lvl="1" eaLnBrk="1" hangingPunct="1"/>
            <a:r>
              <a:rPr lang="en-US" altLang="zh-TW" dirty="0" smtClean="0">
                <a:ea typeface="PMingLiU" panose="02020500000000000000" pitchFamily="18" charset="-120"/>
              </a:rPr>
              <a:t>UML diagram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zh-TW" dirty="0" smtClean="0">
              <a:ea typeface="PMingLiU" panose="02020500000000000000" pitchFamily="18" charset="-12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628" name="Rectangle 6"/>
          <p:cNvSpPr>
            <a:spLocks noRot="1" noChangeArrowheads="1"/>
          </p:cNvSpPr>
          <p:nvPr/>
        </p:nvSpPr>
        <p:spPr bwMode="auto">
          <a:xfrm>
            <a:off x="152400" y="6096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 Defining a Class With a Member Function</a:t>
            </a:r>
          </a:p>
        </p:txBody>
      </p:sp>
      <p:pic>
        <p:nvPicPr>
          <p:cNvPr id="5" name="Picture 3" descr="AAEMZJW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6729" r="30358" b="3731"/>
          <a:stretch/>
        </p:blipFill>
        <p:spPr bwMode="auto">
          <a:xfrm>
            <a:off x="3603919" y="3490746"/>
            <a:ext cx="3276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366" y="2991732"/>
            <a:ext cx="3322522" cy="629759"/>
          </a:xfrm>
          <a:prstGeom prst="rect">
            <a:avLst/>
          </a:prstGeom>
        </p:spPr>
      </p:pic>
      <p:sp>
        <p:nvSpPr>
          <p:cNvPr id="7" name="Rectangle 5"/>
          <p:cNvSpPr>
            <a:spLocks noGrp="1" noChangeArrowheads="1"/>
          </p:cNvSpPr>
          <p:nvPr>
            <p:ph type="title"/>
          </p:nvPr>
        </p:nvSpPr>
        <p:spPr>
          <a:xfrm>
            <a:off x="1600200" y="5430014"/>
            <a:ext cx="6402722" cy="7620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0"/>
          <a:lstStyle/>
          <a:p>
            <a:pPr algn="ctr" eaLnBrk="1" hangingPunct="1"/>
            <a:r>
              <a:rPr lang="en-US" altLang="zh-CN" sz="2400" dirty="0" smtClean="0">
                <a:latin typeface="Arial Narrow" panose="020B0606020202030204" pitchFamily="34" charset="0"/>
              </a:rPr>
              <a:t>UML class diagram indicating that class </a:t>
            </a:r>
            <a:r>
              <a:rPr lang="en-US" altLang="zh-CN" sz="2400" dirty="0" err="1" smtClean="0">
                <a:latin typeface="Arial Narrow" panose="020B0606020202030204" pitchFamily="34" charset="0"/>
              </a:rPr>
              <a:t>GradeBook</a:t>
            </a:r>
            <a:r>
              <a:rPr lang="en-US" altLang="zh-CN" sz="2400" dirty="0" smtClean="0">
                <a:latin typeface="Arial Narrow" panose="020B0606020202030204" pitchFamily="34" charset="0"/>
              </a:rPr>
              <a:t> has a public </a:t>
            </a:r>
            <a:r>
              <a:rPr lang="en-US" altLang="zh-CN" sz="2400" dirty="0" err="1" smtClean="0">
                <a:solidFill>
                  <a:srgbClr val="FF3300"/>
                </a:solidFill>
                <a:latin typeface="Arial Narrow" panose="020B0606020202030204" pitchFamily="34" charset="0"/>
              </a:rPr>
              <a:t>displayMessage</a:t>
            </a:r>
            <a:r>
              <a:rPr lang="en-US" altLang="zh-CN" sz="2400" dirty="0" smtClean="0">
                <a:latin typeface="Arial Narrow" panose="020B0606020202030204" pitchFamily="34" charset="0"/>
              </a:rPr>
              <a:t> operation. 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F6809146-4C90-48A6-8766-59A6BD2C82B4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21</a:t>
            </a:fld>
            <a:endParaRPr lang="en-US" altLang="zh-CN" sz="1200" smtClean="0"/>
          </a:p>
        </p:txBody>
      </p:sp>
      <p:sp>
        <p:nvSpPr>
          <p:cNvPr id="28675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 Defining a Class With a Member Function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6477000" cy="42211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UML class diagram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31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由三部分组成的矩形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顶部</a:t>
            </a: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包含水平居中、黑体的</a:t>
            </a:r>
            <a:r>
              <a:rPr lang="zh-CN" altLang="en-US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类的名字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中部</a:t>
            </a: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包含类的属性（</a:t>
            </a:r>
            <a:r>
              <a:rPr lang="zh-CN" altLang="en-US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数据成员</a:t>
            </a: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）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底部</a:t>
            </a: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包含类的操作（</a:t>
            </a:r>
            <a:r>
              <a:rPr lang="zh-CN" altLang="en-US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成员函数</a:t>
            </a: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）</a:t>
            </a:r>
          </a:p>
          <a:p>
            <a:pPr lvl="3" eaLnBrk="1" hangingPunct="1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操作前面的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(+)</a:t>
            </a:r>
            <a:r>
              <a:rPr lang="en-US" altLang="zh-CN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表示该操作为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public</a:t>
            </a:r>
          </a:p>
        </p:txBody>
      </p:sp>
      <p:pic>
        <p:nvPicPr>
          <p:cNvPr id="5" name="Picture 3" descr="AAEMZJY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6" t="3125" r="26956" b="3125"/>
          <a:stretch/>
        </p:blipFill>
        <p:spPr bwMode="auto">
          <a:xfrm>
            <a:off x="6376620" y="3137388"/>
            <a:ext cx="276738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箭头连接符 3"/>
          <p:cNvCxnSpPr/>
          <p:nvPr/>
        </p:nvCxnSpPr>
        <p:spPr bwMode="auto">
          <a:xfrm>
            <a:off x="6553200" y="3048000"/>
            <a:ext cx="838200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 bwMode="auto">
          <a:xfrm>
            <a:off x="7391400" y="3276600"/>
            <a:ext cx="838200" cy="304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00050" marR="0" indent="-4000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SzTx/>
              <a:buFont typeface="Wingdings 2" panose="05020102010507070707" pitchFamily="18" charset="2"/>
              <a:buChar char="³"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5747055" y="3429000"/>
            <a:ext cx="729945" cy="330444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圆角矩形 14"/>
          <p:cNvSpPr/>
          <p:nvPr/>
        </p:nvSpPr>
        <p:spPr bwMode="auto">
          <a:xfrm>
            <a:off x="6509055" y="3619500"/>
            <a:ext cx="1251255" cy="27988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00050" marR="0" indent="-4000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SzTx/>
              <a:buFont typeface="Wingdings 2" panose="05020102010507070707" pitchFamily="18" charset="2"/>
              <a:buChar char="³"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1" name="直接箭头连接符 20"/>
          <p:cNvCxnSpPr/>
          <p:nvPr/>
        </p:nvCxnSpPr>
        <p:spPr bwMode="auto">
          <a:xfrm>
            <a:off x="5747054" y="3983709"/>
            <a:ext cx="729946" cy="192454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圆角矩形 22"/>
          <p:cNvSpPr/>
          <p:nvPr/>
        </p:nvSpPr>
        <p:spPr bwMode="auto">
          <a:xfrm>
            <a:off x="6525653" y="3940506"/>
            <a:ext cx="1872945" cy="7627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00050" marR="0" indent="-4000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SzTx/>
              <a:buFont typeface="Wingdings 2" panose="05020102010507070707" pitchFamily="18" charset="2"/>
              <a:buChar char="³"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6F53584F-7B83-4162-88F6-D0A07513C676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22</a:t>
            </a:fld>
            <a:endParaRPr lang="en-US" altLang="zh-CN" sz="1200" smtClean="0"/>
          </a:p>
        </p:txBody>
      </p:sp>
      <p:sp>
        <p:nvSpPr>
          <p:cNvPr id="29699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4 Defining a Member Function with a Parameter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12888"/>
            <a:ext cx="8382000" cy="43545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函数参数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函数需要客户提供相关信息来完成任务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客户在函数调用时所提供的参数值拷贝给函数的参数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类似标准</a:t>
            </a:r>
            <a:r>
              <a:rPr lang="en-US" altLang="zh-CN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C</a:t>
            </a:r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语言的“实</a:t>
            </a:r>
            <a:r>
              <a:rPr lang="en-US" altLang="zh-CN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-</a:t>
            </a:r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形”转换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E976F6D2-40BE-4BC8-9458-6974C17E54F9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Aft>
                  <a:spcPct val="0"/>
                </a:spcAft>
                <a:buClrTx/>
                <a:buFontTx/>
                <a:buNone/>
              </a:pPr>
              <a:t>23</a:t>
            </a:fld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625" y="62388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TW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aphicFrame>
        <p:nvGraphicFramePr>
          <p:cNvPr id="30724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83447562"/>
              </p:ext>
            </p:extLst>
          </p:nvPr>
        </p:nvGraphicFramePr>
        <p:xfrm>
          <a:off x="0" y="1588"/>
          <a:ext cx="6956425" cy="637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文档" r:id="rId4" imgW="7185328" imgH="6585205" progId="Word.Document.8">
                  <p:embed/>
                </p:oleObj>
              </mc:Choice>
              <mc:Fallback>
                <p:oleObj name="文档" r:id="rId4" imgW="7185328" imgH="658520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88"/>
                        <a:ext cx="6956425" cy="637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3381469" y="880365"/>
            <a:ext cx="2971800" cy="646331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Include string class definition</a:t>
            </a:r>
          </a:p>
        </p:txBody>
      </p:sp>
      <p:sp>
        <p:nvSpPr>
          <p:cNvPr id="30726" name="Text Box 5"/>
          <p:cNvSpPr txBox="1">
            <a:spLocks noChangeArrowheads="1"/>
          </p:cNvSpPr>
          <p:nvPr/>
        </p:nvSpPr>
        <p:spPr bwMode="auto">
          <a:xfrm>
            <a:off x="3143250" y="2587792"/>
            <a:ext cx="2781300" cy="646331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Member function parameter</a:t>
            </a:r>
          </a:p>
        </p:txBody>
      </p:sp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4114800" y="4419600"/>
            <a:ext cx="2466975" cy="923330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Use the function parameter as a variable</a:t>
            </a:r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black">
          <a:xfrm flipH="1" flipV="1">
            <a:off x="1752600" y="1676400"/>
            <a:ext cx="3962400" cy="152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9" name="Line 10"/>
          <p:cNvSpPr>
            <a:spLocks noChangeShapeType="1"/>
          </p:cNvSpPr>
          <p:nvPr/>
        </p:nvSpPr>
        <p:spPr bwMode="black">
          <a:xfrm flipH="1">
            <a:off x="1905000" y="1371600"/>
            <a:ext cx="1476469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0" name="Line 11"/>
          <p:cNvSpPr>
            <a:spLocks noChangeShapeType="1"/>
          </p:cNvSpPr>
          <p:nvPr/>
        </p:nvSpPr>
        <p:spPr bwMode="black">
          <a:xfrm flipH="1">
            <a:off x="2819400" y="3048000"/>
            <a:ext cx="3238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1" name="Line 12"/>
          <p:cNvSpPr>
            <a:spLocks noChangeShapeType="1"/>
          </p:cNvSpPr>
          <p:nvPr/>
        </p:nvSpPr>
        <p:spPr bwMode="black">
          <a:xfrm flipH="1" flipV="1">
            <a:off x="5029200" y="40386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2" name="Rectangle 13"/>
          <p:cNvSpPr>
            <a:spLocks noChangeArrowheads="1"/>
          </p:cNvSpPr>
          <p:nvPr/>
        </p:nvSpPr>
        <p:spPr bwMode="black">
          <a:xfrm>
            <a:off x="7086600" y="1371600"/>
            <a:ext cx="1676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 2" panose="05020102010507070707" pitchFamily="18" charset="2"/>
              <a:buChar char="³"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33" name="Text Box 14"/>
          <p:cNvSpPr txBox="1">
            <a:spLocks noChangeArrowheads="1"/>
          </p:cNvSpPr>
          <p:nvPr/>
        </p:nvSpPr>
        <p:spPr bwMode="black">
          <a:xfrm>
            <a:off x="7010400" y="1752600"/>
            <a:ext cx="1828800" cy="711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上一个例子的扩展版本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AABF8BBF-8564-4E57-A984-275685D7F528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24</a:t>
            </a:fld>
            <a:endParaRPr lang="en-US" altLang="zh-CN" sz="1200" smtClean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625" y="62388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PMingLiU" panose="02020500000000000000" pitchFamily="18" charset="-120"/>
              </a:rPr>
              <a:t>Outline</a:t>
            </a:r>
          </a:p>
        </p:txBody>
      </p:sp>
      <p:graphicFrame>
        <p:nvGraphicFramePr>
          <p:cNvPr id="32772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0"/>
          <a:ext cx="69723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name="Document" r:id="rId4" imgW="7057845" imgH="3566520" progId="Word.Document.8">
                  <p:embed/>
                </p:oleObj>
              </mc:Choice>
              <mc:Fallback>
                <p:oleObj name="Document" r:id="rId4" imgW="7057845" imgH="356652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972300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4953000" y="1066800"/>
            <a:ext cx="3581400" cy="346075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600">
                <a:latin typeface="Arial Narrow" panose="020B0606020202030204" pitchFamily="34" charset="0"/>
                <a:cs typeface="Times New Roman" panose="02020603050405020304" pitchFamily="18" charset="0"/>
              </a:rPr>
              <a:t>Passing an argument to the member function</a:t>
            </a:r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 flipH="1">
            <a:off x="4114800" y="1219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2775" name="Text Box 6"/>
          <p:cNvSpPr txBox="1">
            <a:spLocks noChangeArrowheads="1"/>
          </p:cNvSpPr>
          <p:nvPr/>
        </p:nvSpPr>
        <p:spPr bwMode="black">
          <a:xfrm>
            <a:off x="1143000" y="4038600"/>
            <a:ext cx="6705600" cy="9239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主函数定义字符型变量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类产生对象对变量进行赋值</a:t>
            </a:r>
          </a:p>
          <a:p>
            <a:pPr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调用对象的成员函数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形参传递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2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27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BBB991BB-4E15-411F-A355-0AB863258046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25</a:t>
            </a:fld>
            <a:endParaRPr lang="en-US" altLang="zh-CN" sz="1200" smtClean="0"/>
          </a:p>
        </p:txBody>
      </p:sp>
      <p:sp>
        <p:nvSpPr>
          <p:cNvPr id="34819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4 Defining a Member Function with a Parameter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01000" cy="49228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A string </a:t>
            </a:r>
          </a:p>
          <a:p>
            <a:pPr lvl="1" eaLnBrk="1" hangingPunct="1"/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字符集合</a:t>
            </a:r>
          </a:p>
          <a:p>
            <a:pPr lvl="1" eaLnBrk="1" hangingPunct="1"/>
            <a:r>
              <a:rPr lang="en-US" altLang="zh-CN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C++ </a:t>
            </a: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标准类库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std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::string</a:t>
            </a:r>
          </a:p>
          <a:p>
            <a:pPr lvl="2" eaLnBrk="1" hangingPunct="1"/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需要  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#include &lt;string&gt;</a:t>
            </a:r>
          </a:p>
          <a:p>
            <a:pPr eaLnBrk="1" hangingPunct="1"/>
            <a:r>
              <a:rPr lang="en-US" altLang="zh-CN" sz="2800" b="1" dirty="0" err="1" smtClean="0">
                <a:latin typeface="Arial Narrow" panose="020B0606020202030204" pitchFamily="34" charset="0"/>
                <a:ea typeface="黑体" panose="02010609060101010101" pitchFamily="49" charset="-122"/>
              </a:rPr>
              <a:t>getline</a:t>
            </a:r>
            <a:r>
              <a:rPr lang="en-US" altLang="zh-CN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函数</a:t>
            </a:r>
          </a:p>
          <a:p>
            <a:pPr lvl="1" eaLnBrk="1" hangingPunct="1"/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读取一行输入</a:t>
            </a:r>
          </a:p>
          <a:p>
            <a:pPr lvl="1" eaLnBrk="1" hangingPunct="1"/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例：</a:t>
            </a:r>
          </a:p>
          <a:p>
            <a:pPr lvl="2" eaLnBrk="1" hangingPunct="1"/>
            <a:r>
              <a:rPr lang="en-US" altLang="zh-CN" sz="2800" b="1" dirty="0" err="1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getline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(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cin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, </a:t>
            </a:r>
            <a:r>
              <a:rPr lang="en-US" altLang="zh-CN" sz="2800" b="1" dirty="0" err="1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nameOfCourse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);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3896E272-1FC9-4EBB-82BB-DF3E1E25FAC8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26</a:t>
            </a:fld>
            <a:endParaRPr lang="en-US" altLang="zh-CN" sz="1200" smtClean="0"/>
          </a:p>
        </p:txBody>
      </p:sp>
      <p:sp>
        <p:nvSpPr>
          <p:cNvPr id="35843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4 Defining a Member Function with a Parameter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839200" cy="25146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参数列表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31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UML </a:t>
            </a:r>
            <a:r>
              <a:rPr lang="zh-CN" altLang="en-US" sz="31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中的表示方式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在成员函数的”</a:t>
            </a:r>
            <a:r>
              <a:rPr lang="en-US" altLang="zh-CN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( )”</a:t>
            </a: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中，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参数名称 </a:t>
            </a:r>
            <a:r>
              <a:rPr lang="en-US" altLang="zh-CN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: 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参数类型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886200"/>
            <a:ext cx="3360912" cy="190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5346720" y="3613320"/>
              <a:ext cx="3353040" cy="14986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7360" y="3603960"/>
                <a:ext cx="3371760" cy="151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FC43B84B-7D3A-4CA4-8A4C-58E8B949FEEA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27</a:t>
            </a:fld>
            <a:endParaRPr lang="en-US" altLang="zh-CN" sz="1200" smtClean="0"/>
          </a:p>
        </p:txBody>
      </p:sp>
      <p:sp>
        <p:nvSpPr>
          <p:cNvPr id="37891" name="Rectangle 2"/>
          <p:cNvSpPr>
            <a:spLocks noRot="1" noChangeArrowheads="1"/>
          </p:cNvSpPr>
          <p:nvPr/>
        </p:nvSpPr>
        <p:spPr bwMode="auto">
          <a:xfrm>
            <a:off x="0" y="6096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5 Data Members, </a:t>
            </a:r>
            <a:r>
              <a:rPr lang="en-US" altLang="zh-CN" sz="3600" b="1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set</a:t>
            </a: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Functions and </a:t>
            </a:r>
            <a:r>
              <a:rPr lang="en-US" altLang="zh-CN" sz="3600" b="1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get</a:t>
            </a: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Functions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63000" cy="5257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32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局部变量</a:t>
            </a:r>
          </a:p>
          <a:p>
            <a:pPr lvl="1" eaLnBrk="1" hangingPunct="1"/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在函数体定义内部声明的变量</a:t>
            </a:r>
          </a:p>
          <a:p>
            <a:pPr lvl="2" eaLnBrk="1" hangingPunct="1"/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不能在函数体外部使用</a:t>
            </a:r>
          </a:p>
          <a:p>
            <a:pPr lvl="1" eaLnBrk="1" hangingPunct="1"/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当函数终止</a:t>
            </a:r>
          </a:p>
          <a:p>
            <a:pPr lvl="2" eaLnBrk="1" hangingPunct="1"/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局部变量将被销毁</a:t>
            </a:r>
          </a:p>
          <a:p>
            <a:pPr eaLnBrk="1" hangingPunct="1"/>
            <a:r>
              <a:rPr lang="zh-CN" altLang="en-US" sz="32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属性</a:t>
            </a:r>
          </a:p>
          <a:p>
            <a:pPr lvl="1" eaLnBrk="1" hangingPunct="1"/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存在于对象的整个生命周期内</a:t>
            </a:r>
          </a:p>
          <a:p>
            <a:pPr lvl="1" eaLnBrk="1" hangingPunct="1"/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表示为数据成员</a:t>
            </a:r>
          </a:p>
          <a:p>
            <a:pPr lvl="2" eaLnBrk="1" hangingPunct="1"/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即</a:t>
            </a:r>
            <a:r>
              <a:rPr lang="zh-CN" altLang="en-US" sz="2600" b="1" dirty="0" smtClean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类定义中的变量</a:t>
            </a:r>
          </a:p>
          <a:p>
            <a:pPr lvl="1" eaLnBrk="1" hangingPunct="1"/>
            <a:r>
              <a:rPr lang="zh-CN" altLang="en-US" sz="2600" b="1" dirty="0" smtClean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每个对象</a:t>
            </a:r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维护一份自己的属性拷贝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80BD3EE6-F488-462A-B2EB-CE43F1DFE97B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28</a:t>
            </a:fld>
            <a:endParaRPr lang="en-US" altLang="zh-CN" sz="1200" smtClean="0"/>
          </a:p>
        </p:txBody>
      </p:sp>
      <p:sp>
        <p:nvSpPr>
          <p:cNvPr id="38915" name="Rectangle 2"/>
          <p:cNvSpPr>
            <a:spLocks noRot="1" noChangeArrowheads="1"/>
          </p:cNvSpPr>
          <p:nvPr/>
        </p:nvSpPr>
        <p:spPr bwMode="auto">
          <a:xfrm>
            <a:off x="0" y="6096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5 Data Members, set Functions and get Functions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11313"/>
            <a:ext cx="8458200" cy="486568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访问修饰符 </a:t>
            </a:r>
            <a:r>
              <a:rPr lang="en-US" altLang="zh-CN" sz="36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private</a:t>
            </a:r>
            <a:r>
              <a:rPr lang="en-US" altLang="zh-CN" sz="28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</a:t>
            </a:r>
          </a:p>
          <a:p>
            <a:pPr lvl="1" eaLnBrk="1" hangingPunct="1"/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使得数据成员或成员函数只能由</a:t>
            </a:r>
            <a:r>
              <a:rPr lang="zh-CN" altLang="en-US" sz="2600" b="1" u="sng" dirty="0" smtClean="0">
                <a:solidFill>
                  <a:srgbClr val="FF0000"/>
                </a:solidFill>
                <a:latin typeface="Arial Narrow" panose="020B0606020202030204" pitchFamily="34" charset="0"/>
                <a:ea typeface="楷体" panose="02010609060101010101" pitchFamily="49" charset="-122"/>
              </a:rPr>
              <a:t>类的</a:t>
            </a:r>
            <a:r>
              <a:rPr lang="en-US" altLang="zh-CN" sz="2600" b="1" u="sng" dirty="0" smtClean="0">
                <a:solidFill>
                  <a:srgbClr val="FF0000"/>
                </a:solidFill>
                <a:latin typeface="Arial Narrow" panose="020B0606020202030204" pitchFamily="34" charset="0"/>
                <a:ea typeface="楷体" panose="02010609060101010101" pitchFamily="49" charset="-122"/>
              </a:rPr>
              <a:t>public</a:t>
            </a:r>
            <a:r>
              <a:rPr lang="zh-CN" altLang="en-US" sz="2600" b="1" u="sng" dirty="0" smtClean="0">
                <a:solidFill>
                  <a:srgbClr val="FF0000"/>
                </a:solidFill>
                <a:latin typeface="Arial Narrow" panose="020B0606020202030204" pitchFamily="34" charset="0"/>
                <a:ea typeface="楷体" panose="02010609060101010101" pitchFamily="49" charset="-122"/>
              </a:rPr>
              <a:t>成员函数</a:t>
            </a:r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访问</a:t>
            </a:r>
          </a:p>
          <a:p>
            <a:pPr lvl="1" eaLnBrk="1" hangingPunct="1"/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类成员的</a:t>
            </a:r>
            <a:r>
              <a:rPr lang="zh-CN" altLang="en-US" sz="2600" b="1" u="sng" dirty="0" smtClean="0">
                <a:latin typeface="Arial Narrow" panose="020B0606020202030204" pitchFamily="34" charset="0"/>
                <a:ea typeface="楷体" panose="02010609060101010101" pitchFamily="49" charset="-122"/>
              </a:rPr>
              <a:t>默认访问</a:t>
            </a:r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为 </a:t>
            </a:r>
            <a:r>
              <a:rPr lang="en-US" altLang="zh-CN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private</a:t>
            </a:r>
          </a:p>
          <a:p>
            <a:pPr lvl="1" eaLnBrk="1" hangingPunct="1"/>
            <a:r>
              <a:rPr lang="zh-CN" altLang="en-US" sz="2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数据隐藏</a:t>
            </a:r>
          </a:p>
          <a:p>
            <a:pPr eaLnBrk="1" hangingPunct="1"/>
            <a:r>
              <a:rPr lang="en-US" altLang="zh-TW" dirty="0" smtClean="0">
                <a:ea typeface="PMingLiU" panose="02020500000000000000" pitchFamily="18" charset="-120"/>
              </a:rPr>
              <a:t>Variables or functions declared after </a:t>
            </a:r>
            <a:r>
              <a:rPr lang="en-US" altLang="zh-TW" dirty="0" smtClean="0">
                <a:solidFill>
                  <a:srgbClr val="FF3300"/>
                </a:solidFill>
                <a:ea typeface="PMingLiU" panose="02020500000000000000" pitchFamily="18" charset="-120"/>
              </a:rPr>
              <a:t>access </a:t>
            </a:r>
            <a:r>
              <a:rPr lang="en-US" altLang="zh-TW" dirty="0" err="1" smtClean="0">
                <a:solidFill>
                  <a:srgbClr val="FF3300"/>
                </a:solidFill>
                <a:ea typeface="PMingLiU" panose="02020500000000000000" pitchFamily="18" charset="-120"/>
              </a:rPr>
              <a:t>specifier</a:t>
            </a:r>
            <a:r>
              <a:rPr lang="en-US" altLang="zh-CN" dirty="0" smtClean="0">
                <a:solidFill>
                  <a:srgbClr val="FF3300"/>
                </a:solidFill>
                <a:ea typeface="PMingLiU" panose="02020500000000000000" pitchFamily="18" charset="-120"/>
              </a:rPr>
              <a:t>(</a:t>
            </a:r>
            <a:r>
              <a:rPr lang="zh-CN" altLang="en-US" dirty="0" smtClean="0">
                <a:solidFill>
                  <a:srgbClr val="FF3300"/>
                </a:solidFill>
                <a:ea typeface="PMingLiU" panose="02020500000000000000" pitchFamily="18" charset="-120"/>
              </a:rPr>
              <a:t>访问修饰符</a:t>
            </a:r>
            <a:r>
              <a:rPr lang="en-US" altLang="zh-CN" dirty="0" smtClean="0">
                <a:solidFill>
                  <a:srgbClr val="FF3300"/>
                </a:solidFill>
                <a:ea typeface="PMingLiU" panose="02020500000000000000" pitchFamily="18" charset="-120"/>
              </a:rPr>
              <a:t>)</a:t>
            </a:r>
            <a:r>
              <a:rPr lang="zh-TW" altLang="en-US" dirty="0" smtClean="0">
                <a:ea typeface="PMingLiU" panose="02020500000000000000" pitchFamily="18" charset="-120"/>
              </a:rPr>
              <a:t> </a:t>
            </a:r>
            <a:r>
              <a:rPr lang="en-US" altLang="zh-TW" sz="2000" dirty="0" smtClean="0">
                <a:solidFill>
                  <a:srgbClr val="4F87C6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private</a:t>
            </a:r>
            <a:r>
              <a:rPr lang="en-US" altLang="zh-TW" dirty="0" smtClean="0">
                <a:ea typeface="PMingLiU" panose="02020500000000000000" pitchFamily="18" charset="-120"/>
              </a:rPr>
              <a:t> is accessible only to member functions of the class for which they are declared.</a:t>
            </a:r>
          </a:p>
          <a:p>
            <a:pPr eaLnBrk="1" hangingPunct="1"/>
            <a:r>
              <a:rPr lang="en-US" altLang="zh-TW" dirty="0" smtClean="0">
                <a:ea typeface="PMingLiU" panose="02020500000000000000" pitchFamily="18" charset="-120"/>
              </a:rPr>
              <a:t>Declaring data members with access </a:t>
            </a:r>
            <a:r>
              <a:rPr lang="en-US" altLang="zh-TW" dirty="0" err="1" smtClean="0">
                <a:ea typeface="PMingLiU" panose="02020500000000000000" pitchFamily="18" charset="-120"/>
              </a:rPr>
              <a:t>specifier</a:t>
            </a:r>
            <a:r>
              <a:rPr lang="en-US" altLang="zh-TW" dirty="0" smtClean="0">
                <a:ea typeface="PMingLiU" panose="02020500000000000000" pitchFamily="18" charset="-120"/>
              </a:rPr>
              <a:t> </a:t>
            </a:r>
            <a:r>
              <a:rPr lang="en-US" altLang="zh-TW" sz="2000" dirty="0" smtClean="0">
                <a:solidFill>
                  <a:srgbClr val="4F87C6"/>
                </a:solidFill>
                <a:latin typeface="Lucida Console" panose="020B0609040504020204" pitchFamily="49" charset="0"/>
                <a:ea typeface="PMingLiU" panose="02020500000000000000" pitchFamily="18" charset="-120"/>
              </a:rPr>
              <a:t>private</a:t>
            </a:r>
            <a:r>
              <a:rPr lang="en-US" altLang="zh-TW" dirty="0" smtClean="0">
                <a:ea typeface="PMingLiU" panose="02020500000000000000" pitchFamily="18" charset="-120"/>
              </a:rPr>
              <a:t> is known as </a:t>
            </a:r>
            <a:r>
              <a:rPr lang="en-US" altLang="zh-TW" dirty="0" smtClean="0">
                <a:solidFill>
                  <a:srgbClr val="4F87C6"/>
                </a:solidFill>
                <a:ea typeface="PMingLiU" panose="02020500000000000000" pitchFamily="18" charset="-120"/>
              </a:rPr>
              <a:t>data hiding</a:t>
            </a:r>
            <a:r>
              <a:rPr lang="en-US" altLang="zh-TW" dirty="0" smtClean="0">
                <a:ea typeface="PMingLiU" panose="02020500000000000000" pitchFamily="18" charset="-120"/>
              </a:rPr>
              <a:t>.</a:t>
            </a:r>
          </a:p>
          <a:p>
            <a:pPr lvl="1" eaLnBrk="1" hangingPunct="1"/>
            <a:endParaRPr lang="en-US" altLang="zh-CN" sz="3100" b="1" dirty="0" smtClean="0"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18C01B3C-19B2-47FA-8375-DD6DE6A33566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29</a:t>
            </a:fld>
            <a:endParaRPr lang="en-US" altLang="zh-CN" sz="1200" smtClean="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625" y="62388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PMingLiU" panose="02020500000000000000" pitchFamily="18" charset="-120"/>
              </a:rPr>
              <a:t>Outline</a:t>
            </a:r>
          </a:p>
        </p:txBody>
      </p:sp>
      <p:graphicFrame>
        <p:nvGraphicFramePr>
          <p:cNvPr id="3994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0" y="4763"/>
          <a:ext cx="6983413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文档" r:id="rId4" imgW="7117437" imgH="6301966" progId="Word.Document.8">
                  <p:embed/>
                </p:oleObj>
              </mc:Choice>
              <mc:Fallback>
                <p:oleObj name="文档" r:id="rId4" imgW="7117437" imgH="6301966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763"/>
                        <a:ext cx="6983413" cy="61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1" name="Text Box 5"/>
          <p:cNvSpPr txBox="1">
            <a:spLocks noChangeArrowheads="1"/>
          </p:cNvSpPr>
          <p:nvPr/>
        </p:nvSpPr>
        <p:spPr bwMode="auto">
          <a:xfrm>
            <a:off x="5334000" y="3048000"/>
            <a:ext cx="3276600" cy="376238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 i="1">
                <a:solidFill>
                  <a:srgbClr val="FF33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set</a:t>
            </a:r>
            <a:r>
              <a:rPr lang="en-US" altLang="zh-CN" sz="1800">
                <a:latin typeface="Arial Narrow" panose="020B0606020202030204" pitchFamily="34" charset="0"/>
                <a:cs typeface="Times New Roman" panose="02020603050405020304" pitchFamily="18" charset="0"/>
              </a:rPr>
              <a:t> function modifies </a:t>
            </a:r>
            <a:r>
              <a:rPr lang="en-US" altLang="zh-CN" sz="1800" b="1">
                <a:latin typeface="Arial Narrow" panose="020B0606020202030204" pitchFamily="34" charset="0"/>
                <a:cs typeface="Times New Roman" panose="02020603050405020304" pitchFamily="18" charset="0"/>
              </a:rPr>
              <a:t>private</a:t>
            </a:r>
            <a:r>
              <a:rPr lang="en-US" altLang="zh-CN" sz="1800">
                <a:latin typeface="Arial Narrow" panose="020B0606020202030204" pitchFamily="34" charset="0"/>
                <a:cs typeface="Times New Roman" panose="02020603050405020304" pitchFamily="18" charset="0"/>
              </a:rPr>
              <a:t> data</a:t>
            </a:r>
          </a:p>
        </p:txBody>
      </p:sp>
      <p:sp>
        <p:nvSpPr>
          <p:cNvPr id="357382" name="Line 6"/>
          <p:cNvSpPr>
            <a:spLocks noChangeShapeType="1"/>
          </p:cNvSpPr>
          <p:nvPr/>
        </p:nvSpPr>
        <p:spPr bwMode="auto">
          <a:xfrm flipH="1">
            <a:off x="3352800" y="3187700"/>
            <a:ext cx="1981200" cy="62229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357383" name="Text Box 7"/>
          <p:cNvSpPr txBox="1">
            <a:spLocks noChangeArrowheads="1"/>
          </p:cNvSpPr>
          <p:nvPr/>
        </p:nvSpPr>
        <p:spPr bwMode="auto">
          <a:xfrm>
            <a:off x="4800600" y="4500563"/>
            <a:ext cx="3397250" cy="376237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 i="1" dirty="0">
                <a:solidFill>
                  <a:srgbClr val="FF33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get</a:t>
            </a:r>
            <a:r>
              <a:rPr lang="en-US" altLang="zh-CN" sz="1800" dirty="0">
                <a:latin typeface="Arial Narrow" panose="020B0606020202030204" pitchFamily="34" charset="0"/>
                <a:cs typeface="Times New Roman" panose="02020603050405020304" pitchFamily="18" charset="0"/>
              </a:rPr>
              <a:t> function accesses </a:t>
            </a:r>
            <a:r>
              <a:rPr lang="en-US" altLang="zh-CN" sz="1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private</a:t>
            </a:r>
            <a:r>
              <a:rPr lang="en-US" altLang="zh-CN" sz="1800" dirty="0">
                <a:latin typeface="Arial Narrow" panose="020B0606020202030204" pitchFamily="34" charset="0"/>
                <a:cs typeface="Times New Roman" panose="02020603050405020304" pitchFamily="18" charset="0"/>
              </a:rPr>
              <a:t> data</a:t>
            </a:r>
          </a:p>
        </p:txBody>
      </p:sp>
      <p:sp>
        <p:nvSpPr>
          <p:cNvPr id="357384" name="Line 8"/>
          <p:cNvSpPr>
            <a:spLocks noChangeShapeType="1"/>
          </p:cNvSpPr>
          <p:nvPr/>
        </p:nvSpPr>
        <p:spPr bwMode="auto">
          <a:xfrm flipH="1">
            <a:off x="2438400" y="4572000"/>
            <a:ext cx="23622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7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animBg="1"/>
      <p:bldP spid="357382" grpId="0" animBg="1"/>
      <p:bldP spid="357383" grpId="0" animBg="1"/>
      <p:bldP spid="35738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E4E3D9C3-C451-4ED2-952C-BA0416F0F701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en-US" altLang="zh-CN" sz="1200" smtClean="0"/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107950" y="1557338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zh-CN" altLang="en-US" sz="3600">
              <a:solidFill>
                <a:srgbClr val="D60093"/>
              </a:solidFill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702979" y="1718468"/>
            <a:ext cx="8431213" cy="3463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7950" indent="-3492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85950" indent="-3429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349500" indent="-34925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806700" indent="-34925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63900" indent="-34925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721100" indent="-34925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78300" indent="-34925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latin typeface="Arial Narrow" panose="020B0606020202030204" pitchFamily="34" charset="0"/>
                <a:ea typeface="黑体" panose="02010609060101010101" pitchFamily="49" charset="-122"/>
              </a:rPr>
              <a:t>如何定义类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latin typeface="Arial Narrow" panose="020B0606020202030204" pitchFamily="34" charset="0"/>
                <a:ea typeface="黑体" panose="02010609060101010101" pitchFamily="49" charset="-122"/>
              </a:rPr>
              <a:t>如何调用成员函数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latin typeface="Arial Narrow" panose="020B0606020202030204" pitchFamily="34" charset="0"/>
                <a:ea typeface="黑体" panose="02010609060101010101" pitchFamily="49" charset="-122"/>
              </a:rPr>
              <a:t>构造函数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3200" b="1" dirty="0">
                <a:latin typeface="Arial Narrow" panose="020B0606020202030204" pitchFamily="34" charset="0"/>
                <a:ea typeface="黑体" panose="02010609060101010101" pitchFamily="49" charset="-122"/>
              </a:rPr>
              <a:t>实现与接口分离</a:t>
            </a:r>
          </a:p>
        </p:txBody>
      </p:sp>
      <p:sp>
        <p:nvSpPr>
          <p:cNvPr id="7173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381000" y="609600"/>
            <a:ext cx="8458200" cy="9906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4000" dirty="0" smtClean="0">
                <a:solidFill>
                  <a:srgbClr val="D6009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学习目标：</a:t>
            </a:r>
            <a:endParaRPr lang="zh-CN" altLang="en-US" sz="4000" dirty="0" smtClean="0">
              <a:latin typeface="Arial Narrow" panose="020B0606020202030204" pitchFamily="34" charset="0"/>
            </a:endParaRPr>
          </a:p>
        </p:txBody>
      </p:sp>
      <p:pic>
        <p:nvPicPr>
          <p:cNvPr id="7174" name="Picture 5" descr="profes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94" y="2323306"/>
            <a:ext cx="2160106" cy="262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F6612797-97F5-41D8-B9EC-0C0E2DEFED72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Aft>
                  <a:spcPct val="0"/>
                </a:spcAft>
                <a:buClrTx/>
                <a:buFontTx/>
                <a:buNone/>
              </a:pPr>
              <a:t>30</a:t>
            </a:fld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625" y="62388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TW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aphicFrame>
        <p:nvGraphicFramePr>
          <p:cNvPr id="41988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51156588"/>
              </p:ext>
            </p:extLst>
          </p:nvPr>
        </p:nvGraphicFramePr>
        <p:xfrm>
          <a:off x="0" y="1588"/>
          <a:ext cx="7064375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name="文档" r:id="rId4" imgW="7210968" imgH="5240814" progId="Word.Document.8">
                  <p:embed/>
                </p:oleObj>
              </mc:Choice>
              <mc:Fallback>
                <p:oleObj name="文档" r:id="rId4" imgW="7210968" imgH="524081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88"/>
                        <a:ext cx="7064375" cy="513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9429" name="Text Box 5"/>
          <p:cNvSpPr txBox="1">
            <a:spLocks noChangeArrowheads="1"/>
          </p:cNvSpPr>
          <p:nvPr/>
        </p:nvSpPr>
        <p:spPr bwMode="auto">
          <a:xfrm>
            <a:off x="6172200" y="1600200"/>
            <a:ext cx="2438400" cy="923330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Use </a:t>
            </a: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functions, even within the class</a:t>
            </a:r>
          </a:p>
        </p:txBody>
      </p:sp>
      <p:sp>
        <p:nvSpPr>
          <p:cNvPr id="359430" name="Line 6"/>
          <p:cNvSpPr>
            <a:spLocks noChangeShapeType="1"/>
          </p:cNvSpPr>
          <p:nvPr/>
        </p:nvSpPr>
        <p:spPr bwMode="auto">
          <a:xfrm flipH="1" flipV="1">
            <a:off x="5257800" y="12954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4876800" y="2362200"/>
            <a:ext cx="4038600" cy="1477328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private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members accessible only to member functions of the class.</a:t>
            </a:r>
            <a:r>
              <a:rPr lang="zh-CN" altLang="en-US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这个变量只能被类自已定义的函数所访问，不能被类外的函数访问，哪怕是</a:t>
            </a:r>
            <a:r>
              <a:rPr lang="en-US" altLang="zh-CN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main()</a:t>
            </a:r>
            <a:r>
              <a:rPr lang="zh-CN" altLang="en-US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也不行！</a:t>
            </a:r>
          </a:p>
        </p:txBody>
      </p:sp>
      <p:sp>
        <p:nvSpPr>
          <p:cNvPr id="359432" name="Line 8"/>
          <p:cNvSpPr>
            <a:spLocks noChangeShapeType="1"/>
          </p:cNvSpPr>
          <p:nvPr/>
        </p:nvSpPr>
        <p:spPr bwMode="auto">
          <a:xfrm flipH="1" flipV="1">
            <a:off x="2362200" y="2286000"/>
            <a:ext cx="2514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9434" name="Line 10"/>
          <p:cNvSpPr>
            <a:spLocks noChangeShapeType="1"/>
          </p:cNvSpPr>
          <p:nvPr/>
        </p:nvSpPr>
        <p:spPr bwMode="auto">
          <a:xfrm flipH="1" flipV="1">
            <a:off x="5334000" y="44958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9435" name="Text Box 11"/>
          <p:cNvSpPr txBox="1">
            <a:spLocks noChangeArrowheads="1"/>
          </p:cNvSpPr>
          <p:nvPr/>
        </p:nvSpPr>
        <p:spPr bwMode="auto">
          <a:xfrm>
            <a:off x="6019800" y="4114800"/>
            <a:ext cx="2971800" cy="1474788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该处其实是访问类的私有变量</a:t>
            </a:r>
            <a:r>
              <a:rPr lang="en-US" altLang="zh-CN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courseName,</a:t>
            </a:r>
            <a:r>
              <a:rPr lang="zh-CN" altLang="en-US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但它不能直接访问，只能通过类提供的公有函数来访问</a:t>
            </a:r>
            <a:r>
              <a:rPr lang="en-US" altLang="zh-CN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类中的</a:t>
            </a:r>
            <a:r>
              <a:rPr lang="en-US" altLang="zh-CN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private</a:t>
            </a:r>
            <a:r>
              <a:rPr lang="zh-CN" altLang="en-US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数据成员</a:t>
            </a:r>
            <a:r>
              <a:rPr lang="en-US" altLang="zh-CN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9" grpId="0" animBg="1"/>
      <p:bldP spid="359430" grpId="0" animBg="1"/>
      <p:bldP spid="359431" grpId="0" animBg="1"/>
      <p:bldP spid="359432" grpId="0" animBg="1"/>
      <p:bldP spid="359434" grpId="0" animBg="1"/>
      <p:bldP spid="3594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B275C898-5590-45AE-AE64-7FDEAFBCB3F8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Aft>
                  <a:spcPct val="0"/>
                </a:spcAft>
                <a:buClrTx/>
                <a:buFontTx/>
                <a:buNone/>
              </a:pPr>
              <a:t>31</a:t>
            </a:fld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625" y="62388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TW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aphicFrame>
        <p:nvGraphicFramePr>
          <p:cNvPr id="44036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00180079"/>
              </p:ext>
            </p:extLst>
          </p:nvPr>
        </p:nvGraphicFramePr>
        <p:xfrm>
          <a:off x="1588" y="0"/>
          <a:ext cx="6921500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7" name="文档" r:id="rId4" imgW="7089269" imgH="3687873" progId="Word.Document.8">
                  <p:embed/>
                </p:oleObj>
              </mc:Choice>
              <mc:Fallback>
                <p:oleObj name="文档" r:id="rId4" imgW="7089269" imgH="368787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0"/>
                        <a:ext cx="6921500" cy="360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1479" name="Text Box 7"/>
          <p:cNvSpPr txBox="1">
            <a:spLocks noChangeArrowheads="1"/>
          </p:cNvSpPr>
          <p:nvPr/>
        </p:nvSpPr>
        <p:spPr bwMode="auto">
          <a:xfrm>
            <a:off x="4572000" y="1905000"/>
            <a:ext cx="4114800" cy="925513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该处是修改类的</a:t>
            </a:r>
            <a:r>
              <a:rPr lang="en-US" altLang="zh-CN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private</a:t>
            </a:r>
            <a:r>
              <a:rPr lang="zh-CN" altLang="en-US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数据成员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80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私有变量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，不能直接访问，只能通过类提供的公有函数进行访问</a:t>
            </a:r>
          </a:p>
        </p:txBody>
      </p:sp>
      <p:sp>
        <p:nvSpPr>
          <p:cNvPr id="361480" name="Line 8"/>
          <p:cNvSpPr>
            <a:spLocks noChangeShapeType="1"/>
          </p:cNvSpPr>
          <p:nvPr/>
        </p:nvSpPr>
        <p:spPr bwMode="auto">
          <a:xfrm flipH="1" flipV="1">
            <a:off x="3810000" y="9144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9" name="Text Box 9"/>
          <p:cNvSpPr txBox="1">
            <a:spLocks noChangeArrowheads="1"/>
          </p:cNvSpPr>
          <p:nvPr/>
        </p:nvSpPr>
        <p:spPr bwMode="black">
          <a:xfrm>
            <a:off x="228600" y="3733800"/>
            <a:ext cx="8305800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意味着：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用户可以通过类设定的成员函数访问类的成员变量。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如果是类的成员函数，则公有、私有变量都可以访问；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如果不是类的成员函数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main()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，只能通过类提供的公有成员函数访问类的私的变量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479" grpId="0" animBg="1"/>
      <p:bldP spid="36148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547ECE4D-5041-4E20-AE6C-630C1907B0B1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32</a:t>
            </a:fld>
            <a:endParaRPr lang="en-US" altLang="zh-CN" sz="1200" smtClean="0"/>
          </a:p>
        </p:txBody>
      </p:sp>
      <p:sp>
        <p:nvSpPr>
          <p:cNvPr id="46083" name="Rectangle 2"/>
          <p:cNvSpPr>
            <a:spLocks noRot="1" noChangeArrowheads="1"/>
          </p:cNvSpPr>
          <p:nvPr/>
        </p:nvSpPr>
        <p:spPr bwMode="auto">
          <a:xfrm>
            <a:off x="0" y="6096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5 Data Members, set Functions and get Functions</a:t>
            </a:r>
          </a:p>
        </p:txBody>
      </p:sp>
      <p:sp>
        <p:nvSpPr>
          <p:cNvPr id="46084" name="Rectangle 3"/>
          <p:cNvSpPr>
            <a:spLocks noRot="1" noChangeArrowheads="1"/>
          </p:cNvSpPr>
          <p:nvPr/>
        </p:nvSpPr>
        <p:spPr bwMode="auto">
          <a:xfrm>
            <a:off x="990600" y="1752600"/>
            <a:ext cx="8001000" cy="28194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2800" b="1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软件工程知识：</a:t>
            </a:r>
            <a:r>
              <a:rPr lang="zh-CN" altLang="en-US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根据经验，</a:t>
            </a:r>
            <a:r>
              <a:rPr lang="zh-CN" altLang="en-US" sz="2800" b="1" u="sng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数据成员</a:t>
            </a:r>
            <a:r>
              <a:rPr lang="zh-CN" altLang="en-US" sz="2800" b="1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应该声明为</a:t>
            </a:r>
            <a:r>
              <a:rPr lang="en-US" altLang="zh-CN" sz="2800" b="1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private</a:t>
            </a:r>
            <a:r>
              <a:rPr lang="zh-CN" altLang="en-US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，</a:t>
            </a:r>
            <a:r>
              <a:rPr lang="zh-CN" altLang="en-US" sz="2800" b="1" u="sng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成员函数</a:t>
            </a:r>
            <a:r>
              <a:rPr lang="zh-CN" altLang="en-US" sz="2800" b="1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应该声明为</a:t>
            </a:r>
            <a:r>
              <a:rPr lang="en-US" altLang="zh-CN" sz="2800" b="1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public</a:t>
            </a:r>
            <a:r>
              <a:rPr lang="zh-CN" altLang="en-US" sz="2800" b="1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。</a:t>
            </a:r>
            <a:r>
              <a:rPr lang="zh-CN" altLang="en-US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如果某些成员函数只是被该类内部定义的其他成员函数访问，而不会涉及类外的函数</a:t>
            </a:r>
            <a:r>
              <a:rPr lang="en-US" altLang="zh-CN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如</a:t>
            </a:r>
            <a:r>
              <a:rPr lang="en-US" altLang="zh-CN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main())</a:t>
            </a:r>
            <a:r>
              <a:rPr lang="zh-CN" altLang="en-US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的访问，那么它们更适合声明为</a:t>
            </a:r>
            <a:r>
              <a:rPr lang="en-US" altLang="zh-CN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private</a:t>
            </a:r>
            <a:r>
              <a:rPr lang="zh-CN" altLang="en-US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4608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828800"/>
            <a:ext cx="84455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EFDC39E5-47EE-4272-BF31-8699CB298A62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33</a:t>
            </a:fld>
            <a:endParaRPr lang="en-US" altLang="zh-CN" sz="1200" smtClean="0"/>
          </a:p>
        </p:txBody>
      </p:sp>
      <p:sp>
        <p:nvSpPr>
          <p:cNvPr id="47107" name="Rectangle 2"/>
          <p:cNvSpPr>
            <a:spLocks noRot="1" noChangeArrowheads="1"/>
          </p:cNvSpPr>
          <p:nvPr/>
        </p:nvSpPr>
        <p:spPr bwMode="auto">
          <a:xfrm>
            <a:off x="0" y="6096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5 Data Members, set Functions and get Functions</a:t>
            </a:r>
          </a:p>
        </p:txBody>
      </p:sp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152400" y="1570038"/>
            <a:ext cx="8763000" cy="460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7950" indent="-3492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85950" indent="-3429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349500" indent="-34925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806700" indent="-34925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263900" indent="-34925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721100" indent="-34925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178300" indent="-34925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3600" b="1" dirty="0">
                <a:latin typeface="Arial Narrow" panose="020B0606020202030204" pitchFamily="34" charset="0"/>
                <a:ea typeface="黑体" panose="02010609060101010101" pitchFamily="49" charset="-122"/>
              </a:rPr>
              <a:t>Software engineering with </a:t>
            </a:r>
            <a:r>
              <a:rPr lang="en-US" altLang="zh-CN" sz="3600" b="1" i="1" dirty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set</a:t>
            </a:r>
            <a:r>
              <a:rPr lang="en-US" altLang="zh-CN" sz="3600" b="1" dirty="0">
                <a:latin typeface="Arial Narrow" panose="020B0606020202030204" pitchFamily="34" charset="0"/>
                <a:ea typeface="黑体" panose="02010609060101010101" pitchFamily="49" charset="-122"/>
              </a:rPr>
              <a:t> and </a:t>
            </a:r>
            <a:r>
              <a:rPr lang="en-US" altLang="zh-CN" sz="3600" b="1" i="1" dirty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get</a:t>
            </a:r>
            <a:r>
              <a:rPr lang="en-US" altLang="zh-CN" sz="3600" b="1" dirty="0">
                <a:latin typeface="Arial Narrow" panose="020B0606020202030204" pitchFamily="34" charset="0"/>
                <a:ea typeface="黑体" panose="02010609060101010101" pitchFamily="49" charset="-122"/>
              </a:rPr>
              <a:t> functions</a:t>
            </a:r>
          </a:p>
          <a:p>
            <a:pPr lvl="1" eaLnBrk="1" hangingPunct="1"/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public 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成员函数允许类的客户使用 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set 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和 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get 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函数访问类的 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private 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数据成员</a:t>
            </a:r>
          </a:p>
          <a:p>
            <a:pPr lvl="1" eaLnBrk="1" hangingPunct="1"/>
            <a:r>
              <a:rPr lang="en-US" altLang="zh-CN" sz="2400" i="1" dirty="0">
                <a:latin typeface="Arial Narrow" panose="020B0606020202030204" pitchFamily="34" charset="0"/>
                <a:ea typeface="黑体" panose="02010609060101010101" pitchFamily="49" charset="-122"/>
              </a:rPr>
              <a:t>set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函数有时被称为 </a:t>
            </a:r>
            <a:r>
              <a:rPr lang="en-US" altLang="zh-CN" sz="2400" dirty="0" err="1">
                <a:latin typeface="Arial Narrow" panose="020B0606020202030204" pitchFamily="34" charset="0"/>
                <a:ea typeface="黑体" panose="02010609060101010101" pitchFamily="49" charset="-122"/>
              </a:rPr>
              <a:t>mutator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 (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更换器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) 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，</a:t>
            </a:r>
            <a:r>
              <a:rPr lang="en-US" altLang="zh-CN" sz="2400" i="1" dirty="0">
                <a:latin typeface="Arial Narrow" panose="020B0606020202030204" pitchFamily="34" charset="0"/>
                <a:ea typeface="黑体" panose="02010609060101010101" pitchFamily="49" charset="-122"/>
              </a:rPr>
              <a:t>get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有时被称为 </a:t>
            </a:r>
            <a:r>
              <a:rPr lang="en-US" altLang="zh-CN" sz="2400" dirty="0" err="1">
                <a:latin typeface="Arial Narrow" panose="020B0606020202030204" pitchFamily="34" charset="0"/>
                <a:ea typeface="黑体" panose="02010609060101010101" pitchFamily="49" charset="-122"/>
              </a:rPr>
              <a:t>accessor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 (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访问器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)</a:t>
            </a:r>
          </a:p>
          <a:p>
            <a:pPr lvl="1" eaLnBrk="1" hangingPunct="1"/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允许类的创建者来控制客户如何访问 </a:t>
            </a:r>
            <a:r>
              <a:rPr lang="en-US" altLang="zh-CN" sz="2400" dirty="0">
                <a:latin typeface="Arial Narrow" panose="020B0606020202030204" pitchFamily="34" charset="0"/>
                <a:ea typeface="黑体" panose="02010609060101010101" pitchFamily="49" charset="-122"/>
              </a:rPr>
              <a:t>private </a:t>
            </a:r>
            <a:r>
              <a:rPr lang="zh-CN" altLang="en-US" sz="2400" dirty="0">
                <a:latin typeface="Arial Narrow" panose="020B0606020202030204" pitchFamily="34" charset="0"/>
                <a:ea typeface="黑体" panose="02010609060101010101" pitchFamily="49" charset="-122"/>
              </a:rPr>
              <a:t>数据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F298856E-D495-4B56-B8DF-D47E0BD85044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34</a:t>
            </a:fld>
            <a:endParaRPr lang="en-US" altLang="zh-CN" sz="1200" smtClean="0"/>
          </a:p>
        </p:txBody>
      </p:sp>
      <p:sp>
        <p:nvSpPr>
          <p:cNvPr id="48131" name="Rectangle 2"/>
          <p:cNvSpPr>
            <a:spLocks noRot="1" noChangeArrowheads="1"/>
          </p:cNvSpPr>
          <p:nvPr/>
        </p:nvSpPr>
        <p:spPr bwMode="auto">
          <a:xfrm>
            <a:off x="0" y="6096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5 Data Members, set Functions and get Functions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5486400" cy="1981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UML diagram</a:t>
            </a:r>
          </a:p>
          <a:p>
            <a:pPr lvl="1" eaLnBrk="1" hangingPunct="1"/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标识操作的返回值类型</a:t>
            </a:r>
          </a:p>
          <a:p>
            <a:pPr lvl="2" eaLnBrk="1" hangingPunct="1"/>
            <a:r>
              <a:rPr lang="zh-CN" altLang="en-US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在函数名的 ” </a:t>
            </a:r>
            <a:r>
              <a:rPr lang="en-US" altLang="zh-CN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( ) ” </a:t>
            </a:r>
            <a:r>
              <a:rPr lang="zh-CN" altLang="en-US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后加 ” </a:t>
            </a:r>
            <a:r>
              <a:rPr lang="en-US" altLang="zh-CN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: ” </a:t>
            </a:r>
            <a:r>
              <a:rPr lang="zh-CN" altLang="en-US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和返回值类型</a:t>
            </a:r>
          </a:p>
          <a:p>
            <a:pPr lvl="1" eaLnBrk="1" hangingPunct="1"/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数据成员名称前面的 “</a:t>
            </a:r>
            <a:r>
              <a:rPr lang="en-US" altLang="zh-CN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-” </a:t>
            </a:r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标识该成员为 </a:t>
            </a:r>
            <a:r>
              <a:rPr lang="en-US" altLang="zh-CN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private </a:t>
            </a:r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成员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163" y="1981200"/>
            <a:ext cx="3621837" cy="20516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2108160" y="2647800"/>
              <a:ext cx="5594760" cy="15307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800" y="2638440"/>
                <a:ext cx="5613480" cy="15494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832048"/>
            <a:ext cx="8229599" cy="838200"/>
          </a:xfrm>
          <a:solidFill>
            <a:srgbClr val="92D050"/>
          </a:solidFill>
          <a:ln>
            <a:solidFill>
              <a:srgbClr val="7030A0"/>
            </a:solidFill>
          </a:ln>
        </p:spPr>
        <p:txBody>
          <a:bodyPr tIns="0"/>
          <a:lstStyle/>
          <a:p>
            <a:pPr algn="ctr" eaLnBrk="1" hangingPunct="1"/>
            <a:r>
              <a:rPr lang="en-US" altLang="zh-CN" sz="2000" dirty="0" smtClean="0">
                <a:latin typeface="Arial Narrow" panose="020B0606020202030204" pitchFamily="34" charset="0"/>
              </a:rPr>
              <a:t>UML class diagram for class </a:t>
            </a:r>
            <a:r>
              <a:rPr lang="en-US" altLang="zh-CN" sz="2000" dirty="0" err="1" smtClean="0">
                <a:latin typeface="Arial Narrow" panose="020B0606020202030204" pitchFamily="34" charset="0"/>
              </a:rPr>
              <a:t>GradeBook</a:t>
            </a:r>
            <a:r>
              <a:rPr lang="en-US" altLang="zh-CN" sz="2000" dirty="0" smtClean="0">
                <a:latin typeface="Arial Narrow" panose="020B0606020202030204" pitchFamily="34" charset="0"/>
              </a:rPr>
              <a:t> with a </a:t>
            </a:r>
            <a:r>
              <a:rPr lang="en-US" altLang="zh-CN" sz="2000" dirty="0" smtClean="0">
                <a:solidFill>
                  <a:srgbClr val="FF3300"/>
                </a:solidFill>
                <a:latin typeface="Arial Narrow" panose="020B0606020202030204" pitchFamily="34" charset="0"/>
              </a:rPr>
              <a:t>private</a:t>
            </a:r>
            <a:r>
              <a:rPr lang="en-US" altLang="zh-CN" sz="2000" dirty="0" smtClean="0">
                <a:latin typeface="Arial Narrow" panose="020B0606020202030204" pitchFamily="34" charset="0"/>
              </a:rPr>
              <a:t> </a:t>
            </a:r>
            <a:r>
              <a:rPr lang="en-US" altLang="zh-CN" sz="2000" dirty="0" err="1" smtClean="0">
                <a:solidFill>
                  <a:schemeClr val="hlink"/>
                </a:solidFill>
                <a:latin typeface="Arial Narrow" panose="020B0606020202030204" pitchFamily="34" charset="0"/>
              </a:rPr>
              <a:t>courseName</a:t>
            </a:r>
            <a:r>
              <a:rPr lang="en-US" altLang="zh-CN" sz="2000" dirty="0" smtClean="0">
                <a:solidFill>
                  <a:schemeClr val="hlink"/>
                </a:solidFill>
                <a:latin typeface="Arial Narrow" panose="020B0606020202030204" pitchFamily="34" charset="0"/>
              </a:rPr>
              <a:t> attribute</a:t>
            </a:r>
            <a:r>
              <a:rPr lang="en-US" altLang="zh-CN" sz="2000" dirty="0" smtClean="0">
                <a:latin typeface="Arial Narrow" panose="020B0606020202030204" pitchFamily="34" charset="0"/>
              </a:rPr>
              <a:t> and </a:t>
            </a:r>
            <a:r>
              <a:rPr lang="en-US" altLang="zh-CN" sz="2000" dirty="0" smtClean="0">
                <a:solidFill>
                  <a:srgbClr val="FF33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zh-CN" sz="2000" dirty="0" smtClean="0">
                <a:latin typeface="Arial Narrow" panose="020B0606020202030204" pitchFamily="34" charset="0"/>
              </a:rPr>
              <a:t> </a:t>
            </a:r>
            <a:r>
              <a:rPr lang="en-US" altLang="zh-CN" sz="2000" dirty="0" smtClean="0">
                <a:solidFill>
                  <a:srgbClr val="FF3300"/>
                </a:solidFill>
                <a:latin typeface="Arial Narrow" panose="020B0606020202030204" pitchFamily="34" charset="0"/>
              </a:rPr>
              <a:t>operations</a:t>
            </a:r>
            <a:r>
              <a:rPr lang="en-US" altLang="zh-CN" sz="2000" dirty="0" smtClean="0">
                <a:latin typeface="Arial Narrow" panose="020B0606020202030204" pitchFamily="34" charset="0"/>
              </a:rPr>
              <a:t> </a:t>
            </a:r>
            <a:r>
              <a:rPr lang="en-US" altLang="zh-CN" sz="2000" dirty="0" err="1" smtClean="0">
                <a:latin typeface="Arial Narrow" panose="020B0606020202030204" pitchFamily="34" charset="0"/>
              </a:rPr>
              <a:t>setCourseName</a:t>
            </a:r>
            <a:r>
              <a:rPr lang="en-US" altLang="zh-CN" sz="2000" dirty="0" smtClean="0">
                <a:latin typeface="Arial Narrow" panose="020B0606020202030204" pitchFamily="34" charset="0"/>
              </a:rPr>
              <a:t>, </a:t>
            </a:r>
            <a:r>
              <a:rPr lang="en-US" altLang="zh-CN" sz="2000" dirty="0" err="1" smtClean="0">
                <a:latin typeface="Arial Narrow" panose="020B0606020202030204" pitchFamily="34" charset="0"/>
              </a:rPr>
              <a:t>getCourseName</a:t>
            </a:r>
            <a:r>
              <a:rPr lang="en-US" altLang="zh-CN" sz="2000" dirty="0" smtClean="0">
                <a:latin typeface="Arial Narrow" panose="020B0606020202030204" pitchFamily="34" charset="0"/>
              </a:rPr>
              <a:t> and </a:t>
            </a:r>
            <a:r>
              <a:rPr lang="en-US" altLang="zh-CN" sz="2000" dirty="0" err="1" smtClean="0">
                <a:latin typeface="Arial Narrow" panose="020B0606020202030204" pitchFamily="34" charset="0"/>
              </a:rPr>
              <a:t>displayMessage</a:t>
            </a:r>
            <a:r>
              <a:rPr lang="en-US" altLang="zh-CN" sz="2000" dirty="0" smtClean="0">
                <a:latin typeface="Arial Narrow" panose="020B0606020202030204" pitchFamily="34" charset="0"/>
              </a:rPr>
              <a:t>.  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D819B658-9E7D-4F70-B75B-C12077AF0997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35</a:t>
            </a:fld>
            <a:endParaRPr lang="en-US" altLang="zh-CN" sz="1200" smtClean="0"/>
          </a:p>
        </p:txBody>
      </p:sp>
      <p:sp>
        <p:nvSpPr>
          <p:cNvPr id="50179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6 </a:t>
            </a: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</a:rPr>
              <a:t>Initializing Objects with Constructors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382000" cy="49530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Constructors (</a:t>
            </a:r>
            <a:r>
              <a:rPr lang="zh-CN" altLang="en-US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构造函数</a:t>
            </a:r>
            <a:r>
              <a:rPr lang="en-US" altLang="zh-CN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)</a:t>
            </a:r>
          </a:p>
          <a:p>
            <a:pPr lvl="1" eaLnBrk="1" hangingPunct="1"/>
            <a:r>
              <a:rPr lang="zh-CN" altLang="en-US" sz="2500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用来在对象创建时进行</a:t>
            </a:r>
            <a:r>
              <a:rPr lang="zh-CN" altLang="en-US" sz="2500" dirty="0" smtClean="0">
                <a:solidFill>
                  <a:srgbClr val="2C8C3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初始化</a:t>
            </a:r>
            <a:r>
              <a:rPr lang="zh-CN" altLang="en-US" sz="2500" dirty="0" smtClean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对象中的数据</a:t>
            </a:r>
            <a:r>
              <a:rPr lang="zh-CN" altLang="en-US" sz="2500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的函数</a:t>
            </a:r>
          </a:p>
          <a:p>
            <a:pPr lvl="2" eaLnBrk="1" hangingPunct="1"/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当对象创建时被隐式调用：实例化对象时自动被调用，不能由用户写调用语句</a:t>
            </a:r>
          </a:p>
          <a:p>
            <a:pPr lvl="3" eaLnBrk="1" hangingPunct="1"/>
            <a:r>
              <a:rPr lang="zh-CN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什么是隐式？</a:t>
            </a:r>
          </a:p>
          <a:p>
            <a:pPr lvl="3" eaLnBrk="1" hangingPunct="1"/>
            <a:r>
              <a:rPr lang="zh-CN" altLang="en-US" sz="18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什么是显式？</a:t>
            </a:r>
          </a:p>
          <a:p>
            <a:pPr lvl="2" eaLnBrk="1" hangingPunct="1"/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必须与类同名</a:t>
            </a:r>
          </a:p>
          <a:p>
            <a:pPr lvl="2" eaLnBrk="1" hangingPunct="1"/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不能有返回值</a:t>
            </a:r>
          </a:p>
          <a:p>
            <a:pPr lvl="1" eaLnBrk="1" hangingPunct="1"/>
            <a:r>
              <a:rPr lang="zh-CN" altLang="en-US" sz="2500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缺省的构造函数没有参数 </a:t>
            </a:r>
          </a:p>
          <a:p>
            <a:pPr lvl="2" eaLnBrk="1" hangingPunct="1"/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当类自已没有定义构造函数时，编译器会自动提供缺省的构造函数（</a:t>
            </a:r>
            <a:r>
              <a:rPr lang="zh-CN" altLang="en-US" sz="2400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不可能不被调用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BF36C637-1C76-4E6F-977B-F4812E3A52B1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Aft>
                  <a:spcPct val="0"/>
                </a:spcAft>
                <a:buClrTx/>
                <a:buFontTx/>
                <a:buNone/>
              </a:pPr>
              <a:t>36</a:t>
            </a:fld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625" y="62388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TW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</a:p>
        </p:txBody>
      </p:sp>
      <p:graphicFrame>
        <p:nvGraphicFramePr>
          <p:cNvPr id="51204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776605634"/>
              </p:ext>
            </p:extLst>
          </p:nvPr>
        </p:nvGraphicFramePr>
        <p:xfrm>
          <a:off x="14288" y="0"/>
          <a:ext cx="6834187" cy="593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7" name="文档" r:id="rId4" imgW="7067160" imgH="6142474" progId="Word.Document.8">
                  <p:embed/>
                </p:oleObj>
              </mc:Choice>
              <mc:Fallback>
                <p:oleObj name="文档" r:id="rId4" imgW="7067160" imgH="614247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8" y="0"/>
                        <a:ext cx="6834187" cy="593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Text Box 5"/>
          <p:cNvSpPr txBox="1">
            <a:spLocks noChangeArrowheads="1"/>
          </p:cNvSpPr>
          <p:nvPr/>
        </p:nvSpPr>
        <p:spPr bwMode="auto">
          <a:xfrm>
            <a:off x="3124200" y="2133600"/>
            <a:ext cx="50292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Constructor has same name as class and no return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type(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函数与类同名，且没有返回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值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7622" name="Line 6"/>
          <p:cNvSpPr>
            <a:spLocks noChangeShapeType="1"/>
          </p:cNvSpPr>
          <p:nvPr/>
        </p:nvSpPr>
        <p:spPr bwMode="auto">
          <a:xfrm flipH="1">
            <a:off x="1447800" y="2743200"/>
            <a:ext cx="1676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7623" name="Text Box 7"/>
          <p:cNvSpPr txBox="1">
            <a:spLocks noChangeArrowheads="1"/>
          </p:cNvSpPr>
          <p:nvPr/>
        </p:nvSpPr>
        <p:spPr bwMode="auto">
          <a:xfrm>
            <a:off x="3733800" y="4648200"/>
            <a:ext cx="3657600" cy="376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Initialize data member</a:t>
            </a:r>
          </a:p>
        </p:txBody>
      </p:sp>
      <p:sp>
        <p:nvSpPr>
          <p:cNvPr id="367624" name="Line 8"/>
          <p:cNvSpPr>
            <a:spLocks noChangeShapeType="1"/>
          </p:cNvSpPr>
          <p:nvPr/>
        </p:nvSpPr>
        <p:spPr bwMode="auto">
          <a:xfrm flipH="1" flipV="1">
            <a:off x="2438400" y="4038600"/>
            <a:ext cx="1295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21" grpId="0" animBg="1"/>
      <p:bldP spid="367622" grpId="0" animBg="1"/>
      <p:bldP spid="367623" grpId="0" animBg="1"/>
      <p:bldP spid="3676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C74C1ECB-5C68-42CD-83CF-4B6A7A9B93EF}" type="slidenum"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spcAft>
                  <a:spcPct val="0"/>
                </a:spcAft>
                <a:buClrTx/>
                <a:buFontTx/>
                <a:buNone/>
              </a:pPr>
              <a:t>37</a:t>
            </a:fld>
            <a:endParaRPr lang="en-US" altLang="zh-CN" sz="12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325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601647168"/>
              </p:ext>
            </p:extLst>
          </p:nvPr>
        </p:nvGraphicFramePr>
        <p:xfrm>
          <a:off x="380639" y="1143000"/>
          <a:ext cx="7563571" cy="4325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3" name="文档" r:id="rId4" imgW="7122968" imgH="4072751" progId="Word.Document.8">
                  <p:embed/>
                </p:oleObj>
              </mc:Choice>
              <mc:Fallback>
                <p:oleObj name="文档" r:id="rId4" imgW="7122968" imgH="407275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39" y="1143000"/>
                        <a:ext cx="7563571" cy="4325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9669" name="Text Box 5"/>
          <p:cNvSpPr txBox="1">
            <a:spLocks noChangeArrowheads="1"/>
          </p:cNvSpPr>
          <p:nvPr/>
        </p:nvSpPr>
        <p:spPr bwMode="auto">
          <a:xfrm>
            <a:off x="4800600" y="5257800"/>
            <a:ext cx="3657600" cy="925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该成员变量是私有变量，只能被类中定义的函数所访问，不能被其它函数访问</a:t>
            </a:r>
          </a:p>
        </p:txBody>
      </p:sp>
      <p:sp>
        <p:nvSpPr>
          <p:cNvPr id="369670" name="Line 6"/>
          <p:cNvSpPr>
            <a:spLocks noChangeShapeType="1"/>
          </p:cNvSpPr>
          <p:nvPr/>
        </p:nvSpPr>
        <p:spPr bwMode="auto">
          <a:xfrm flipH="1" flipV="1">
            <a:off x="2438400" y="4782415"/>
            <a:ext cx="2286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69" grpId="0" animBg="1"/>
      <p:bldP spid="36967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2CAF2B8B-FCEE-45D5-863B-93265FD5400A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38</a:t>
            </a:fld>
            <a:endParaRPr lang="en-US" altLang="zh-CN" sz="1200" smtClean="0"/>
          </a:p>
        </p:txBody>
      </p:sp>
      <p:graphicFrame>
        <p:nvGraphicFramePr>
          <p:cNvPr id="55300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184107917"/>
              </p:ext>
            </p:extLst>
          </p:nvPr>
        </p:nvGraphicFramePr>
        <p:xfrm>
          <a:off x="228600" y="1066800"/>
          <a:ext cx="6902450" cy="379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文档" r:id="rId4" imgW="7067160" imgH="3882038" progId="Word.Document.8">
                  <p:embed/>
                </p:oleObj>
              </mc:Choice>
              <mc:Fallback>
                <p:oleObj name="文档" r:id="rId4" imgW="7067160" imgH="388203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066800"/>
                        <a:ext cx="6902450" cy="379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1717" name="Text Box 5"/>
          <p:cNvSpPr txBox="1">
            <a:spLocks noChangeArrowheads="1"/>
          </p:cNvSpPr>
          <p:nvPr/>
        </p:nvSpPr>
        <p:spPr bwMode="auto">
          <a:xfrm>
            <a:off x="4237037" y="1524000"/>
            <a:ext cx="4114800" cy="376238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>
                <a:latin typeface="Arial Narrow" panose="020B0606020202030204" pitchFamily="34" charset="0"/>
                <a:cs typeface="Times New Roman" panose="02020603050405020304" pitchFamily="18" charset="0"/>
              </a:rPr>
              <a:t>Creating objects implicitly calls the constructor</a:t>
            </a:r>
          </a:p>
        </p:txBody>
      </p:sp>
      <p:sp>
        <p:nvSpPr>
          <p:cNvPr id="371718" name="Line 6"/>
          <p:cNvSpPr>
            <a:spLocks noChangeShapeType="1"/>
          </p:cNvSpPr>
          <p:nvPr/>
        </p:nvSpPr>
        <p:spPr bwMode="auto">
          <a:xfrm flipH="1">
            <a:off x="3551237" y="17526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1719" name="Line 7"/>
          <p:cNvSpPr>
            <a:spLocks noChangeShapeType="1"/>
          </p:cNvSpPr>
          <p:nvPr/>
        </p:nvSpPr>
        <p:spPr bwMode="auto">
          <a:xfrm flipH="1">
            <a:off x="5532437" y="1905000"/>
            <a:ext cx="1249363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1720" name="Text Box 8"/>
          <p:cNvSpPr txBox="1">
            <a:spLocks noChangeArrowheads="1"/>
          </p:cNvSpPr>
          <p:nvPr/>
        </p:nvSpPr>
        <p:spPr bwMode="auto">
          <a:xfrm>
            <a:off x="6370637" y="3886200"/>
            <a:ext cx="1447800" cy="925513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1800">
                <a:latin typeface="Arial Narrow" panose="020B0606020202030204" pitchFamily="34" charset="0"/>
                <a:cs typeface="Times New Roman" panose="02020603050405020304" pitchFamily="18" charset="0"/>
              </a:rPr>
              <a:t>不能直接调用变量</a:t>
            </a:r>
            <a:r>
              <a:rPr lang="en-US" altLang="zh-CN" sz="1800">
                <a:latin typeface="Arial Narrow" panose="020B0606020202030204" pitchFamily="34" charset="0"/>
                <a:cs typeface="Times New Roman" panose="02020603050405020304" pitchFamily="18" charset="0"/>
              </a:rPr>
              <a:t>CourseName</a:t>
            </a:r>
          </a:p>
        </p:txBody>
      </p:sp>
      <p:sp>
        <p:nvSpPr>
          <p:cNvPr id="371721" name="Line 9"/>
          <p:cNvSpPr>
            <a:spLocks noChangeShapeType="1"/>
          </p:cNvSpPr>
          <p:nvPr/>
        </p:nvSpPr>
        <p:spPr bwMode="auto">
          <a:xfrm flipH="1" flipV="1">
            <a:off x="5075237" y="3276600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1722" name="Text Box 10"/>
          <p:cNvSpPr txBox="1">
            <a:spLocks noChangeArrowheads="1"/>
          </p:cNvSpPr>
          <p:nvPr/>
        </p:nvSpPr>
        <p:spPr bwMode="auto">
          <a:xfrm>
            <a:off x="6980237" y="1981200"/>
            <a:ext cx="1447800" cy="650875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1800">
                <a:latin typeface="Arial Narrow" panose="020B0606020202030204" pitchFamily="34" charset="0"/>
                <a:cs typeface="Times New Roman" panose="02020603050405020304" pitchFamily="18" charset="0"/>
              </a:rPr>
              <a:t>隐式调用构造函数</a:t>
            </a:r>
          </a:p>
        </p:txBody>
      </p:sp>
      <p:sp>
        <p:nvSpPr>
          <p:cNvPr id="371723" name="Line 11"/>
          <p:cNvSpPr>
            <a:spLocks noChangeShapeType="1"/>
          </p:cNvSpPr>
          <p:nvPr/>
        </p:nvSpPr>
        <p:spPr bwMode="auto">
          <a:xfrm flipH="1">
            <a:off x="5608637" y="2286000"/>
            <a:ext cx="1371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7" grpId="0" animBg="1"/>
      <p:bldP spid="371718" grpId="0" animBg="1"/>
      <p:bldP spid="371719" grpId="0" animBg="1"/>
      <p:bldP spid="371720" grpId="0" animBg="1"/>
      <p:bldP spid="371721" grpId="0" animBg="1"/>
      <p:bldP spid="371722" grpId="0" animBg="1"/>
      <p:bldP spid="3717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BB6BABD0-D709-49A3-A059-D60F3C76954A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39</a:t>
            </a:fld>
            <a:endParaRPr lang="en-US" altLang="zh-CN" sz="1200" smtClean="0"/>
          </a:p>
        </p:txBody>
      </p:sp>
      <p:sp>
        <p:nvSpPr>
          <p:cNvPr id="57347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6 </a:t>
            </a: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</a:rPr>
              <a:t>Initializing Objects with Constructors</a:t>
            </a:r>
          </a:p>
        </p:txBody>
      </p:sp>
      <p:sp>
        <p:nvSpPr>
          <p:cNvPr id="57348" name="Rectangle 3"/>
          <p:cNvSpPr>
            <a:spLocks noRot="1" noChangeArrowheads="1"/>
          </p:cNvSpPr>
          <p:nvPr/>
        </p:nvSpPr>
        <p:spPr bwMode="auto">
          <a:xfrm>
            <a:off x="990600" y="1600200"/>
            <a:ext cx="8001000" cy="27432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2800" dirty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错误预防技巧：</a:t>
            </a:r>
            <a:r>
              <a:rPr lang="zh-CN" altLang="en-US" sz="2800" dirty="0">
                <a:latin typeface="Arial Narrow" panose="020B0606020202030204" pitchFamily="34" charset="0"/>
                <a:ea typeface="黑体" panose="02010609060101010101" pitchFamily="49" charset="-122"/>
              </a:rPr>
              <a:t>除非没有必要初始化类的数据成员，否则需要提供</a:t>
            </a:r>
            <a:r>
              <a:rPr lang="zh-CN" altLang="en-US" sz="2800" dirty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构造函数</a:t>
            </a:r>
            <a:r>
              <a:rPr lang="zh-CN" altLang="en-US" sz="2800" dirty="0">
                <a:latin typeface="Arial Narrow" panose="020B0606020202030204" pitchFamily="34" charset="0"/>
                <a:ea typeface="黑体" panose="02010609060101010101" pitchFamily="49" charset="-122"/>
              </a:rPr>
              <a:t>，这样可以保证当类的每个新对象被创建时，类的数据成员都是用有意义的值进行了初始化。毕竟由系统自动提供的初始值未必都是那么恰当。</a:t>
            </a:r>
          </a:p>
        </p:txBody>
      </p:sp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52650"/>
            <a:ext cx="754063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359842DF-A0CB-4241-BFFF-1398BCFBD2BC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US" altLang="zh-CN" sz="120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0. </a:t>
            </a:r>
            <a:r>
              <a:rPr lang="zh-CN" altLang="en-US" sz="3600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从面向过程到面向对象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900" y="1447800"/>
            <a:ext cx="6648450" cy="49530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抽象的过程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面向对象的程序设计的特点 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库和类 </a:t>
            </a:r>
          </a:p>
        </p:txBody>
      </p:sp>
    </p:spTree>
  </p:cSld>
  <p:clrMapOvr>
    <a:masterClrMapping/>
  </p:clrMapOvr>
  <p:transition spd="slow">
    <p:pull dir="r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D48B2C03-D91E-4030-B09F-DBDF8D292809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40</a:t>
            </a:fld>
            <a:endParaRPr lang="en-US" altLang="zh-CN" sz="1200" smtClean="0"/>
          </a:p>
        </p:txBody>
      </p:sp>
      <p:sp>
        <p:nvSpPr>
          <p:cNvPr id="58371" name="Rectangle 2"/>
          <p:cNvSpPr>
            <a:spLocks noRot="1" noChangeArrowheads="1"/>
          </p:cNvSpPr>
          <p:nvPr/>
        </p:nvSpPr>
        <p:spPr bwMode="auto">
          <a:xfrm>
            <a:off x="152400" y="609600"/>
            <a:ext cx="8839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6 </a:t>
            </a: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</a:rPr>
              <a:t>Initializing Objects with Constructors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596" y="1564521"/>
            <a:ext cx="8534400" cy="24733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Constructors in a UML class diagram</a:t>
            </a:r>
          </a:p>
          <a:p>
            <a:pPr lvl="1" eaLnBrk="1" hangingPunct="1"/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在操作部分出现</a:t>
            </a:r>
          </a:p>
          <a:p>
            <a:pPr lvl="1" eaLnBrk="1" hangingPunct="1"/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为了与其他操作进行区分</a:t>
            </a:r>
          </a:p>
          <a:p>
            <a:pPr lvl="2" eaLnBrk="1" hangingPunct="1"/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在构造函数名前加</a:t>
            </a:r>
            <a:r>
              <a:rPr lang="zh-CN" altLang="en-US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： </a:t>
            </a:r>
            <a:r>
              <a:rPr lang="en-US" altLang="zh-CN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&lt;&lt;constructor&gt;&gt; </a:t>
            </a:r>
          </a:p>
          <a:p>
            <a:pPr lvl="1" eaLnBrk="1" hangingPunct="1"/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通常放置在其他操作之前</a:t>
            </a:r>
          </a:p>
        </p:txBody>
      </p:sp>
      <p:pic>
        <p:nvPicPr>
          <p:cNvPr id="5" name="Picture 3" descr="AAEMZJU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t="5263" r="27119" b="5263"/>
          <a:stretch/>
        </p:blipFill>
        <p:spPr bwMode="auto">
          <a:xfrm>
            <a:off x="5461747" y="4037846"/>
            <a:ext cx="368225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4622760" y="3562200"/>
              <a:ext cx="3949920" cy="18100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3400" y="3552840"/>
                <a:ext cx="3968640" cy="18288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498664" y="5384909"/>
            <a:ext cx="4242334" cy="987425"/>
          </a:xfrm>
          <a:solidFill>
            <a:schemeClr val="accent3">
              <a:lumMod val="85000"/>
            </a:schemeClr>
          </a:solidFill>
        </p:spPr>
        <p:txBody>
          <a:bodyPr tIns="0"/>
          <a:lstStyle/>
          <a:p>
            <a:pPr algn="ctr" eaLnBrk="1" hangingPunct="1"/>
            <a:r>
              <a:rPr lang="en-US" altLang="zh-CN" sz="2000" dirty="0" smtClean="0">
                <a:latin typeface="Arial Narrow" panose="020B0606020202030204" pitchFamily="34" charset="0"/>
              </a:rPr>
              <a:t>UML class diagram indicating that class </a:t>
            </a:r>
            <a:r>
              <a:rPr lang="en-US" altLang="zh-CN" sz="2000" dirty="0" err="1" smtClean="0">
                <a:latin typeface="Arial Narrow" panose="020B0606020202030204" pitchFamily="34" charset="0"/>
              </a:rPr>
              <a:t>GradeBook</a:t>
            </a:r>
            <a:r>
              <a:rPr lang="en-US" altLang="zh-CN" sz="2000" dirty="0" smtClean="0">
                <a:latin typeface="Arial Narrow" panose="020B0606020202030204" pitchFamily="34" charset="0"/>
              </a:rPr>
              <a:t> has a constructor with a name parameter of UML type String.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C3389D4B-F25C-4E62-B4A1-4BDDF34EAB00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41</a:t>
            </a:fld>
            <a:endParaRPr lang="en-US" altLang="zh-CN" sz="1200" smtClean="0"/>
          </a:p>
        </p:txBody>
      </p:sp>
      <p:sp>
        <p:nvSpPr>
          <p:cNvPr id="60419" name="Rectangle 2"/>
          <p:cNvSpPr>
            <a:spLocks noRot="1" noChangeArrowheads="1"/>
          </p:cNvSpPr>
          <p:nvPr/>
        </p:nvSpPr>
        <p:spPr bwMode="auto">
          <a:xfrm>
            <a:off x="76200" y="609600"/>
            <a:ext cx="891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200" b="1" dirty="0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7 </a:t>
            </a:r>
            <a:r>
              <a:rPr lang="en-US" altLang="zh-CN" sz="3200" b="1" dirty="0" smtClean="0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 </a:t>
            </a:r>
            <a:r>
              <a:rPr lang="en-US" altLang="zh-CN" sz="3200" b="1" dirty="0" smtClean="0">
                <a:solidFill>
                  <a:srgbClr val="051AB3"/>
                </a:solidFill>
                <a:latin typeface="Arial Narrow" panose="020B0606020202030204" pitchFamily="34" charset="0"/>
              </a:rPr>
              <a:t>Placing </a:t>
            </a:r>
            <a:r>
              <a:rPr lang="en-US" altLang="zh-CN" sz="3200" b="1" dirty="0">
                <a:solidFill>
                  <a:srgbClr val="051AB3"/>
                </a:solidFill>
                <a:latin typeface="Arial Narrow" panose="020B0606020202030204" pitchFamily="34" charset="0"/>
              </a:rPr>
              <a:t>a Class in a Separate File for Reusability</a:t>
            </a:r>
            <a:r>
              <a:rPr lang="en-US" altLang="zh-CN" sz="2800" b="1" dirty="0">
                <a:solidFill>
                  <a:srgbClr val="051AB3"/>
                </a:solidFill>
                <a:latin typeface="Arial Narrow" panose="020B0606020202030204" pitchFamily="34" charset="0"/>
              </a:rPr>
              <a:t/>
            </a:r>
            <a:br>
              <a:rPr lang="en-US" altLang="zh-CN" sz="2800" b="1" dirty="0">
                <a:solidFill>
                  <a:srgbClr val="051AB3"/>
                </a:solidFill>
                <a:latin typeface="Arial Narrow" panose="020B0606020202030204" pitchFamily="34" charset="0"/>
              </a:rPr>
            </a:br>
            <a:r>
              <a:rPr lang="zh-CN" altLang="en-US" sz="2800" b="1" dirty="0">
                <a:latin typeface="Arial Narrow" panose="020B0606020202030204" pitchFamily="34" charset="0"/>
              </a:rPr>
              <a:t>（将类定义</a:t>
            </a:r>
            <a:r>
              <a:rPr lang="en-US" altLang="zh-CN" sz="2800" b="1" dirty="0">
                <a:latin typeface="Arial Narrow" panose="020B0606020202030204" pitchFamily="34" charset="0"/>
              </a:rPr>
              <a:t>+</a:t>
            </a:r>
            <a:r>
              <a:rPr lang="zh-CN" altLang="en-US" sz="2800" b="1" dirty="0">
                <a:latin typeface="Arial Narrow" panose="020B0606020202030204" pitchFamily="34" charset="0"/>
              </a:rPr>
              <a:t>实现与主函数放在不同的文件中便于重用）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763000" cy="4373563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Header files </a:t>
            </a: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.h</a:t>
            </a: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）</a:t>
            </a:r>
          </a:p>
          <a:p>
            <a:pPr lvl="1" eaLnBrk="1" hangingPunct="1"/>
            <a:r>
              <a:rPr lang="zh-CN" altLang="en-US" sz="31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放置类的定义</a:t>
            </a:r>
          </a:p>
          <a:p>
            <a:pPr lvl="2" eaLnBrk="1" hangingPunct="1"/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允许编译器在其他地方识别该类</a:t>
            </a:r>
          </a:p>
          <a:p>
            <a:pPr eaLnBrk="1" hangingPunct="1"/>
            <a:r>
              <a:rPr lang="en-US" altLang="zh-CN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Source files (.</a:t>
            </a:r>
            <a:r>
              <a:rPr lang="en-US" altLang="zh-CN" sz="3600" b="1" dirty="0" err="1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cpp</a:t>
            </a:r>
            <a:r>
              <a:rPr lang="en-US" altLang="zh-CN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) </a:t>
            </a: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：源文件</a:t>
            </a:r>
          </a:p>
          <a:p>
            <a:pPr eaLnBrk="1" hangingPunct="1"/>
            <a:r>
              <a:rPr lang="en-US" altLang="zh-CN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Driver files</a:t>
            </a:r>
          </a:p>
          <a:p>
            <a:pPr lvl="1" eaLnBrk="1" hangingPunct="1"/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用来测试软件的程序 </a:t>
            </a:r>
            <a:r>
              <a:rPr lang="en-US" altLang="zh-CN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如：测试 </a:t>
            </a:r>
            <a:r>
              <a:rPr lang="en-US" altLang="zh-CN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classes)</a:t>
            </a:r>
          </a:p>
          <a:p>
            <a:pPr lvl="1" eaLnBrk="1" hangingPunct="1"/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包含 </a:t>
            </a:r>
            <a:r>
              <a:rPr lang="en-US" altLang="zh-CN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main() </a:t>
            </a: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函数，可以被执行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4778375" y="6127750"/>
            <a:ext cx="381000" cy="244475"/>
          </a:xfrm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B915C4EB-799A-4D01-BBB4-449BAA6DA43B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42</a:t>
            </a:fld>
            <a:endParaRPr lang="en-US" altLang="zh-CN" sz="1200" smtClean="0"/>
          </a:p>
        </p:txBody>
      </p:sp>
      <p:graphicFrame>
        <p:nvGraphicFramePr>
          <p:cNvPr id="61444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97286984"/>
              </p:ext>
            </p:extLst>
          </p:nvPr>
        </p:nvGraphicFramePr>
        <p:xfrm>
          <a:off x="609600" y="685800"/>
          <a:ext cx="7043738" cy="594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文档" r:id="rId4" imgW="7129354" imgH="6020171" progId="Word.Document.8">
                  <p:embed/>
                </p:oleObj>
              </mc:Choice>
              <mc:Fallback>
                <p:oleObj name="文档" r:id="rId4" imgW="7129354" imgH="602017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685800"/>
                        <a:ext cx="7043738" cy="594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3765" name="Text Box 5"/>
          <p:cNvSpPr txBox="1">
            <a:spLocks noChangeArrowheads="1"/>
          </p:cNvSpPr>
          <p:nvPr/>
        </p:nvSpPr>
        <p:spPr bwMode="auto">
          <a:xfrm>
            <a:off x="2895600" y="1593850"/>
            <a:ext cx="3581400" cy="376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>
                <a:latin typeface="Arial Narrow" panose="020B0606020202030204" pitchFamily="34" charset="0"/>
                <a:cs typeface="Times New Roman" panose="02020603050405020304" pitchFamily="18" charset="0"/>
              </a:rPr>
              <a:t>Class definition is in a header file</a:t>
            </a:r>
          </a:p>
        </p:txBody>
      </p:sp>
      <p:sp>
        <p:nvSpPr>
          <p:cNvPr id="373766" name="Line 6"/>
          <p:cNvSpPr>
            <a:spLocks noChangeShapeType="1"/>
          </p:cNvSpPr>
          <p:nvPr/>
        </p:nvSpPr>
        <p:spPr bwMode="auto">
          <a:xfrm flipH="1" flipV="1">
            <a:off x="2819400" y="908050"/>
            <a:ext cx="1295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765" grpId="0" animBg="1"/>
      <p:bldP spid="37376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DAD482F0-EA51-42C3-953E-C82AB64D8F3B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43</a:t>
            </a:fld>
            <a:endParaRPr lang="en-US" altLang="zh-CN" sz="1200" smtClean="0"/>
          </a:p>
        </p:txBody>
      </p:sp>
      <p:graphicFrame>
        <p:nvGraphicFramePr>
          <p:cNvPr id="6349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5700817"/>
              </p:ext>
            </p:extLst>
          </p:nvPr>
        </p:nvGraphicFramePr>
        <p:xfrm>
          <a:off x="533400" y="838200"/>
          <a:ext cx="7175500" cy="384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Document" r:id="rId4" imgW="7163878" imgH="3834883" progId="Word.Document.8">
                  <p:embed/>
                </p:oleObj>
              </mc:Choice>
              <mc:Fallback>
                <p:oleObj name="Document" r:id="rId4" imgW="7163878" imgH="383488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838200"/>
                        <a:ext cx="7175500" cy="384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3" name="Text Box 5"/>
          <p:cNvSpPr txBox="1">
            <a:spLocks noChangeArrowheads="1"/>
          </p:cNvSpPr>
          <p:nvPr/>
        </p:nvSpPr>
        <p:spPr bwMode="black">
          <a:xfrm>
            <a:off x="457200" y="502920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本例特点：类的成员函数定义与实现放在同一个文件中。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6FC22EA6-262B-4A0C-93A4-9CA450927FB5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44</a:t>
            </a:fld>
            <a:endParaRPr lang="en-US" altLang="zh-CN" sz="1200" smtClean="0"/>
          </a:p>
        </p:txBody>
      </p:sp>
      <p:graphicFrame>
        <p:nvGraphicFramePr>
          <p:cNvPr id="65540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367059271"/>
              </p:ext>
            </p:extLst>
          </p:nvPr>
        </p:nvGraphicFramePr>
        <p:xfrm>
          <a:off x="241111" y="609600"/>
          <a:ext cx="7056437" cy="542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2" name="文档" r:id="rId4" imgW="7100072" imgH="5455534" progId="Word.Document.8">
                  <p:embed/>
                </p:oleObj>
              </mc:Choice>
              <mc:Fallback>
                <p:oleObj name="文档" r:id="rId4" imgW="7100072" imgH="545553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11" y="609600"/>
                        <a:ext cx="7056437" cy="542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1" name="Text Box 5"/>
          <p:cNvSpPr txBox="1">
            <a:spLocks noChangeArrowheads="1"/>
          </p:cNvSpPr>
          <p:nvPr/>
        </p:nvSpPr>
        <p:spPr bwMode="auto">
          <a:xfrm>
            <a:off x="2754123" y="2625725"/>
            <a:ext cx="6324600" cy="3460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600" b="1">
                <a:latin typeface="Arial Narrow" panose="020B0606020202030204" pitchFamily="34" charset="0"/>
                <a:cs typeface="Times New Roman" panose="02020603050405020304" pitchFamily="18" charset="0"/>
              </a:rPr>
              <a:t>Including the header file causes the class definition to be copied into the file</a:t>
            </a:r>
          </a:p>
        </p:txBody>
      </p:sp>
      <p:sp>
        <p:nvSpPr>
          <p:cNvPr id="377862" name="Line 6"/>
          <p:cNvSpPr>
            <a:spLocks noChangeShapeType="1"/>
          </p:cNvSpPr>
          <p:nvPr/>
        </p:nvSpPr>
        <p:spPr bwMode="auto">
          <a:xfrm flipH="1" flipV="1">
            <a:off x="2133600" y="2133600"/>
            <a:ext cx="1192023" cy="4921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black">
          <a:xfrm>
            <a:off x="1447800" y="5816739"/>
            <a:ext cx="6019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本例中将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与主程序分开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是将它们全部放入一个文件中，可移植性不好。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61" grpId="0" animBg="1"/>
      <p:bldP spid="37786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E9FDDEA3-13FB-483D-93AB-7D5938424F9E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45</a:t>
            </a:fld>
            <a:endParaRPr lang="en-US" altLang="zh-CN" sz="1200" smtClean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839200" cy="38862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Creating objects</a:t>
            </a:r>
            <a:r>
              <a:rPr lang="zh-CN" altLang="en-US" sz="36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（创建对象）</a:t>
            </a:r>
            <a:endParaRPr lang="en-US" altLang="zh-CN" sz="3600" b="1" dirty="0" smtClean="0">
              <a:latin typeface="Arial Narrow" panose="020B0606020202030204" pitchFamily="34" charset="0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zh-CN" altLang="en-US" sz="31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编译器必须知道对象的大小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z="24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对象的大小为类的数据成员的大小</a:t>
            </a:r>
          </a:p>
          <a:p>
            <a:pPr lvl="2" eaLnBrk="1" hangingPunct="1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编译器创建</a:t>
            </a:r>
            <a:r>
              <a:rPr lang="zh-CN" altLang="en-US" sz="2400" u="sng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一份</a:t>
            </a:r>
            <a:r>
              <a:rPr lang="zh-CN" altLang="en-US" sz="240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类的成员函数的拷贝，该拷贝为所有类的对象所共享</a:t>
            </a:r>
          </a:p>
        </p:txBody>
      </p:sp>
      <p:sp>
        <p:nvSpPr>
          <p:cNvPr id="67588" name="Rectangle 4"/>
          <p:cNvSpPr>
            <a:spLocks noRot="1" noChangeArrowheads="1"/>
          </p:cNvSpPr>
          <p:nvPr/>
        </p:nvSpPr>
        <p:spPr bwMode="auto">
          <a:xfrm>
            <a:off x="76200" y="609600"/>
            <a:ext cx="891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7 </a:t>
            </a:r>
            <a:r>
              <a:rPr lang="en-US" altLang="zh-CN" sz="2800" b="1">
                <a:solidFill>
                  <a:srgbClr val="051AB3"/>
                </a:solidFill>
                <a:latin typeface="Arial Narrow" panose="020B0606020202030204" pitchFamily="34" charset="0"/>
              </a:rPr>
              <a:t>Placing a Class in a Separate File for Reusability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D23A77D2-E518-4DC2-A1B7-8659F7DCA9E5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46</a:t>
            </a:fld>
            <a:endParaRPr lang="en-US" altLang="zh-CN" sz="1200" smtClean="0"/>
          </a:p>
        </p:txBody>
      </p:sp>
      <p:sp>
        <p:nvSpPr>
          <p:cNvPr id="68611" name="Rectangle 4"/>
          <p:cNvSpPr>
            <a:spLocks noRot="1" noChangeArrowheads="1"/>
          </p:cNvSpPr>
          <p:nvPr/>
        </p:nvSpPr>
        <p:spPr bwMode="auto">
          <a:xfrm>
            <a:off x="76200" y="609600"/>
            <a:ext cx="8915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28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7 </a:t>
            </a:r>
            <a:r>
              <a:rPr lang="en-US" altLang="zh-CN" sz="2800" b="1">
                <a:solidFill>
                  <a:srgbClr val="051AB3"/>
                </a:solidFill>
                <a:latin typeface="Arial Narrow" panose="020B0606020202030204" pitchFamily="34" charset="0"/>
              </a:rPr>
              <a:t>Placing a Class in a Separate File for Reusability</a:t>
            </a:r>
          </a:p>
        </p:txBody>
      </p:sp>
      <p:sp>
        <p:nvSpPr>
          <p:cNvPr id="68612" name="Rectangle 5"/>
          <p:cNvSpPr>
            <a:spLocks noRot="1" noChangeArrowheads="1"/>
          </p:cNvSpPr>
          <p:nvPr/>
        </p:nvSpPr>
        <p:spPr bwMode="auto">
          <a:xfrm>
            <a:off x="990600" y="1676400"/>
            <a:ext cx="8001000" cy="36576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错误预防技巧： </a:t>
            </a:r>
            <a:br>
              <a:rPr lang="zh-CN" altLang="en-US" sz="2800" b="1" dirty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</a:br>
            <a:r>
              <a:rPr lang="en-US" altLang="zh-TW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To ensure that the preprocessor can locate header files correctly, </a:t>
            </a:r>
            <a:r>
              <a:rPr lang="en-US" altLang="zh-TW" sz="2000" b="1" dirty="0">
                <a:solidFill>
                  <a:srgbClr val="051AB3"/>
                </a:solidFill>
                <a:latin typeface="Lucida Console" panose="020B0609040504020204" pitchFamily="49" charset="0"/>
                <a:ea typeface="Times New Roman" panose="02020603050405020304" pitchFamily="18" charset="0"/>
                <a:cs typeface="Lucida Console" panose="020B0609040504020204" pitchFamily="49" charset="0"/>
              </a:rPr>
              <a:t>#include</a:t>
            </a:r>
            <a:r>
              <a:rPr lang="en-US" altLang="zh-TW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 preprocessor directives should place the names of user-defined header files in quotes (e.g., “</a:t>
            </a:r>
            <a:r>
              <a:rPr lang="en-US" altLang="zh-TW" sz="2000" b="1" dirty="0" err="1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GradeBook.h</a:t>
            </a:r>
            <a:r>
              <a:rPr lang="en-US" altLang="zh-TW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”) and place the names of C++ Standard Library header files in angle</a:t>
            </a:r>
            <a:r>
              <a:rPr lang="en-US" altLang="zh-CN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brackets (e.g., &lt;</a:t>
            </a:r>
            <a:r>
              <a:rPr lang="en-US" altLang="zh-TW" sz="2000" b="1" dirty="0" err="1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iostream</a:t>
            </a:r>
            <a:r>
              <a:rPr lang="en-US" altLang="zh-TW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&gt;). </a:t>
            </a:r>
            <a:r>
              <a:rPr lang="en-US" altLang="zh-CN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/>
            </a:r>
            <a:br>
              <a:rPr lang="en-US" altLang="zh-CN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CN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【</a:t>
            </a:r>
            <a:r>
              <a:rPr lang="zh-CN" altLang="en-US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用户自己定义的头文件放在“”标注内，</a:t>
            </a:r>
            <a:r>
              <a:rPr lang="en-US" altLang="zh-CN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C++</a:t>
            </a:r>
            <a:r>
              <a:rPr lang="zh-CN" altLang="en-US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标准库的头文件放在</a:t>
            </a:r>
            <a:r>
              <a:rPr lang="en-US" altLang="zh-CN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&lt; &gt;</a:t>
            </a:r>
            <a:r>
              <a:rPr lang="zh-CN" altLang="en-US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的标注内</a:t>
            </a:r>
            <a:r>
              <a:rPr lang="en-US" altLang="zh-CN" sz="2000" b="1" dirty="0">
                <a:solidFill>
                  <a:srgbClr val="051AB3"/>
                </a:solidFill>
                <a:latin typeface="Lucida Console" panose="020B0609040504020204" pitchFamily="49" charset="0"/>
                <a:ea typeface="PMingLiU" panose="02020500000000000000" pitchFamily="18" charset="-120"/>
                <a:cs typeface="Times New Roman" panose="02020603050405020304" pitchFamily="18" charset="0"/>
              </a:rPr>
              <a:t>】</a:t>
            </a:r>
          </a:p>
        </p:txBody>
      </p:sp>
      <p:pic>
        <p:nvPicPr>
          <p:cNvPr id="6861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52650"/>
            <a:ext cx="754063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EDBE1889-366B-4ADE-A7B6-3EBF226BE151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47</a:t>
            </a:fld>
            <a:endParaRPr lang="en-US" altLang="zh-CN" sz="1200" smtClean="0"/>
          </a:p>
        </p:txBody>
      </p:sp>
      <p:sp>
        <p:nvSpPr>
          <p:cNvPr id="69635" name="Rectangle 2"/>
          <p:cNvSpPr>
            <a:spLocks noRot="1" noChangeArrowheads="1"/>
          </p:cNvSpPr>
          <p:nvPr/>
        </p:nvSpPr>
        <p:spPr bwMode="auto">
          <a:xfrm>
            <a:off x="76200" y="609600"/>
            <a:ext cx="8915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200" b="1" dirty="0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8 </a:t>
            </a:r>
            <a:r>
              <a:rPr lang="en-US" altLang="zh-CN" sz="3200" b="1" dirty="0" smtClean="0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</a:t>
            </a:r>
            <a:r>
              <a:rPr lang="en-US" altLang="zh-CN" sz="3200" b="1" dirty="0" smtClean="0">
                <a:solidFill>
                  <a:srgbClr val="051AB3"/>
                </a:solidFill>
                <a:latin typeface="Arial Narrow" panose="020B0606020202030204" pitchFamily="34" charset="0"/>
              </a:rPr>
              <a:t>Separating </a:t>
            </a:r>
            <a:r>
              <a:rPr lang="en-US" altLang="zh-CN" sz="3200" b="1" dirty="0">
                <a:solidFill>
                  <a:srgbClr val="051AB3"/>
                </a:solidFill>
                <a:latin typeface="Arial Narrow" panose="020B0606020202030204" pitchFamily="34" charset="0"/>
              </a:rPr>
              <a:t>Interface from Implementation</a:t>
            </a:r>
            <a:br>
              <a:rPr lang="en-US" altLang="zh-CN" sz="3200" b="1" dirty="0">
                <a:solidFill>
                  <a:srgbClr val="051AB3"/>
                </a:solidFill>
                <a:latin typeface="Arial Narrow" panose="020B0606020202030204" pitchFamily="34" charset="0"/>
              </a:rPr>
            </a:br>
            <a:r>
              <a:rPr lang="en-US" altLang="zh-CN" sz="3200" b="1" dirty="0" smtClean="0">
                <a:solidFill>
                  <a:srgbClr val="051AB3"/>
                </a:solidFill>
                <a:latin typeface="Arial Narrow" panose="020B0606020202030204" pitchFamily="34" charset="0"/>
              </a:rPr>
              <a:t>  </a:t>
            </a:r>
            <a:r>
              <a:rPr lang="zh-CN" altLang="en-US" sz="2800" dirty="0" smtClean="0">
                <a:solidFill>
                  <a:srgbClr val="051A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800" dirty="0">
                <a:solidFill>
                  <a:srgbClr val="051A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将类的定义与类函数的实现分开）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828800"/>
            <a:ext cx="8763000" cy="4343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Interface (</a:t>
            </a: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接口</a:t>
            </a:r>
            <a:r>
              <a:rPr lang="en-US" altLang="zh-CN" sz="36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)</a:t>
            </a:r>
          </a:p>
          <a:p>
            <a:pPr lvl="1" eaLnBrk="1" hangingPunct="1"/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描述客户能够使用类的哪些服务，如何请求这些服务</a:t>
            </a:r>
          </a:p>
          <a:p>
            <a:pPr lvl="2" eaLnBrk="1" hangingPunct="1"/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包含成员函数名称、返回类型、参数类型的类定义，即：</a:t>
            </a:r>
            <a:r>
              <a:rPr lang="zh-CN" altLang="en-US" sz="2400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函数原型</a:t>
            </a:r>
          </a:p>
          <a:p>
            <a:pPr lvl="1" eaLnBrk="1" hangingPunct="1"/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类的接口包含类的</a:t>
            </a:r>
            <a:r>
              <a:rPr lang="en-US" altLang="zh-CN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public</a:t>
            </a:r>
            <a:r>
              <a:rPr lang="zh-CN" altLang="en-US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成员函数 </a:t>
            </a:r>
            <a:r>
              <a:rPr lang="en-US" altLang="zh-CN" sz="2400" b="1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(services)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0383E4EC-1651-4A6A-886A-F57AE11FD72E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48</a:t>
            </a:fld>
            <a:endParaRPr lang="en-US" altLang="zh-CN" sz="1200" smtClean="0"/>
          </a:p>
        </p:txBody>
      </p:sp>
      <p:sp>
        <p:nvSpPr>
          <p:cNvPr id="70659" name="Rectangle 2"/>
          <p:cNvSpPr>
            <a:spLocks noRot="1" noChangeArrowheads="1"/>
          </p:cNvSpPr>
          <p:nvPr/>
        </p:nvSpPr>
        <p:spPr bwMode="auto">
          <a:xfrm>
            <a:off x="76200" y="609600"/>
            <a:ext cx="8915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8 </a:t>
            </a: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</a:rPr>
              <a:t>Separating Interface from Implementation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70038"/>
            <a:ext cx="8763000" cy="46021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如果服务的实现改变，只要接口保持不变，客户端的代码就无需改变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在头文件中声明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该类提供的接口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在另外一个源文件内来实现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类的成员函数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在该源文件中用</a:t>
            </a:r>
            <a:r>
              <a:rPr lang="zh-CN" altLang="en-US" sz="2400" u="sng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作用于标识符或者作用域解析运算符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::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）将成员函数与类</a:t>
            </a:r>
            <a:r>
              <a:rPr lang="zh-CN" altLang="en-US" sz="2400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联系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起来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客户代码无需知晓实现细节</a:t>
            </a: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因此，可以将前面的 </a:t>
            </a:r>
            <a:r>
              <a:rPr lang="en-US" altLang="zh-CN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.h 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文件</a:t>
            </a:r>
            <a:r>
              <a:rPr lang="en-US" altLang="zh-CN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例</a:t>
            </a:r>
            <a:r>
              <a:rPr lang="en-US" altLang="zh-CN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3.9)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继续细化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6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06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1352CF9B-638E-4275-87F2-59E3775AA8B0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49</a:t>
            </a:fld>
            <a:endParaRPr lang="en-US" altLang="zh-CN" sz="1200" smtClean="0"/>
          </a:p>
        </p:txBody>
      </p:sp>
      <p:graphicFrame>
        <p:nvGraphicFramePr>
          <p:cNvPr id="71684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806716409"/>
              </p:ext>
            </p:extLst>
          </p:nvPr>
        </p:nvGraphicFramePr>
        <p:xfrm>
          <a:off x="381000" y="687387"/>
          <a:ext cx="7286625" cy="449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4" name="文档" r:id="rId4" imgW="7328334" imgH="4516662" progId="Word.Document.8">
                  <p:embed/>
                </p:oleObj>
              </mc:Choice>
              <mc:Fallback>
                <p:oleObj name="文档" r:id="rId4" imgW="7328334" imgH="451666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687387"/>
                        <a:ext cx="7286625" cy="449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3" name="Text Box 5"/>
          <p:cNvSpPr txBox="1">
            <a:spLocks noChangeArrowheads="1"/>
          </p:cNvSpPr>
          <p:nvPr/>
        </p:nvSpPr>
        <p:spPr bwMode="auto">
          <a:xfrm>
            <a:off x="4572000" y="4800600"/>
            <a:ext cx="44958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Interface contains data members and member function prototypes(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原型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algn="ctr">
              <a:spcBef>
                <a:spcPts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只有定义了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个函数，没有函数的具体实现</a:t>
            </a:r>
          </a:p>
        </p:txBody>
      </p:sp>
      <p:sp>
        <p:nvSpPr>
          <p:cNvPr id="380934" name="Line 6"/>
          <p:cNvSpPr>
            <a:spLocks noChangeShapeType="1"/>
          </p:cNvSpPr>
          <p:nvPr/>
        </p:nvSpPr>
        <p:spPr bwMode="auto">
          <a:xfrm flipH="1" flipV="1">
            <a:off x="6613740" y="3771900"/>
            <a:ext cx="701460" cy="1028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6521400" y="3238560"/>
              <a:ext cx="184680" cy="844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2040" y="3229200"/>
                <a:ext cx="203400" cy="86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3" grpId="0" animBg="1"/>
      <p:bldP spid="3809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08C41BB-3D81-443E-AFFA-8186D4717C89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en-US" altLang="zh-CN" sz="1200" smtClean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609600"/>
            <a:ext cx="7772400" cy="762000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latin typeface="Arial Narrow" panose="020B0606020202030204" pitchFamily="34" charset="0"/>
                <a:ea typeface="黑体" panose="02010609060101010101" pitchFamily="49" charset="-122"/>
              </a:rPr>
              <a:t>抽象的过程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397000"/>
            <a:ext cx="8432800" cy="51562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计算机的工作是建立在抽象的基础上。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机器语言和汇编语言是对机器硬件的抽象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高级语言是对汇编语言和机器语言的抽象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现有抽象的问题：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要求程序员按计算机的结构去思考，而不是按要解决的问题的结构去思考。 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当程序员要解决一个问题时，必须要在机器模型和实际要解决的问题模型之间建立联系。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而计算机的结构本质上还是为了支持计算，当要解决一些非计算问题时，这个联系的建立是很困难的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17F1DA48-7166-4C74-A0DC-CA25F5495674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50</a:t>
            </a:fld>
            <a:endParaRPr lang="en-US" altLang="zh-CN" sz="1200" smtClean="0"/>
          </a:p>
        </p:txBody>
      </p:sp>
      <p:sp>
        <p:nvSpPr>
          <p:cNvPr id="73731" name="Rectangle 4"/>
          <p:cNvSpPr>
            <a:spLocks noRot="1" noChangeArrowheads="1"/>
          </p:cNvSpPr>
          <p:nvPr/>
        </p:nvSpPr>
        <p:spPr bwMode="auto">
          <a:xfrm>
            <a:off x="990600" y="1066800"/>
            <a:ext cx="7915275" cy="41148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2800" dirty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软件工程知识</a:t>
            </a:r>
            <a:r>
              <a:rPr lang="zh-CN" altLang="en-US" sz="2800" dirty="0" smtClean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：</a:t>
            </a:r>
            <a:endParaRPr lang="en-US" altLang="zh-CN" sz="2800" dirty="0" smtClean="0">
              <a:solidFill>
                <a:srgbClr val="FF3300"/>
              </a:solidFill>
              <a:latin typeface="Arial Narrow" panose="020B060602020203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2800" dirty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</a:t>
            </a:r>
            <a:r>
              <a:rPr lang="en-US" altLang="zh-CN" sz="2800" dirty="0" smtClean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   </a:t>
            </a:r>
            <a:r>
              <a:rPr lang="zh-CN" altLang="en-US" sz="2800" dirty="0" smtClean="0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在</a:t>
            </a:r>
            <a:r>
              <a:rPr lang="zh-CN" altLang="en-US" sz="2800" dirty="0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头文件里定义的成员函数原型中，</a:t>
            </a:r>
            <a:r>
              <a:rPr lang="zh-CN" altLang="en-US" sz="2800" dirty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参数只需要提供他们的</a:t>
            </a:r>
            <a:r>
              <a:rPr lang="zh-CN" altLang="en-US" sz="2800" dirty="0" smtClean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类型</a:t>
            </a:r>
            <a:r>
              <a:rPr lang="zh-CN" altLang="en-US" sz="2800" dirty="0" smtClean="0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，</a:t>
            </a:r>
            <a:r>
              <a:rPr lang="zh-CN" altLang="en-US" sz="2800" dirty="0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即使提供了参数的名字编译器在编译源程序时也会忽略他们。但平时有些程序员习惯性地加个名字，以备检查，这并不影响程序的最终编译结果。</a:t>
            </a:r>
          </a:p>
        </p:txBody>
      </p:sp>
      <p:pic>
        <p:nvPicPr>
          <p:cNvPr id="73732" name="Picture 5" descr="GPP_100h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7524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CC5B9A87-1FC6-4AA2-9615-09B4BB8EAA7B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51</a:t>
            </a:fld>
            <a:endParaRPr lang="en-US" altLang="zh-CN" sz="1200" smtClean="0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7025" y="130333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PMingLiU" panose="02020500000000000000" pitchFamily="18" charset="-120"/>
              </a:rPr>
              <a:t>Outline</a:t>
            </a:r>
          </a:p>
        </p:txBody>
      </p:sp>
      <p:graphicFrame>
        <p:nvGraphicFramePr>
          <p:cNvPr id="74756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031052088"/>
              </p:ext>
            </p:extLst>
          </p:nvPr>
        </p:nvGraphicFramePr>
        <p:xfrm>
          <a:off x="152400" y="685800"/>
          <a:ext cx="7065963" cy="500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1" name="文档" r:id="rId4" imgW="7144882" imgH="5057882" progId="Word.Document.8">
                  <p:embed/>
                </p:oleObj>
              </mc:Choice>
              <mc:Fallback>
                <p:oleObj name="文档" r:id="rId4" imgW="7144882" imgH="505788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85800"/>
                        <a:ext cx="7065963" cy="500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5" name="Text Box 5"/>
          <p:cNvSpPr txBox="1">
            <a:spLocks noChangeArrowheads="1"/>
          </p:cNvSpPr>
          <p:nvPr/>
        </p:nvSpPr>
        <p:spPr bwMode="auto">
          <a:xfrm>
            <a:off x="4343400" y="1476375"/>
            <a:ext cx="4648200" cy="650875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 b="1">
                <a:latin typeface="Arial Narrow" panose="020B0606020202030204" pitchFamily="34" charset="0"/>
              </a:rPr>
              <a:t>GradeBook</a:t>
            </a:r>
            <a:r>
              <a:rPr lang="en-US" altLang="zh-CN" sz="1800">
                <a:latin typeface="Arial Narrow" panose="020B0606020202030204" pitchFamily="34" charset="0"/>
              </a:rPr>
              <a:t> implementation is placed in a separate source-code file</a:t>
            </a:r>
          </a:p>
        </p:txBody>
      </p:sp>
      <p:sp>
        <p:nvSpPr>
          <p:cNvPr id="384006" name="Line 6"/>
          <p:cNvSpPr>
            <a:spLocks noChangeShapeType="1"/>
          </p:cNvSpPr>
          <p:nvPr/>
        </p:nvSpPr>
        <p:spPr bwMode="auto">
          <a:xfrm flipH="1" flipV="1">
            <a:off x="2819400" y="831850"/>
            <a:ext cx="15240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4007" name="Text Box 7"/>
          <p:cNvSpPr txBox="1">
            <a:spLocks noChangeArrowheads="1"/>
          </p:cNvSpPr>
          <p:nvPr/>
        </p:nvSpPr>
        <p:spPr bwMode="auto">
          <a:xfrm>
            <a:off x="5638800" y="2584450"/>
            <a:ext cx="3352800" cy="650875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>
                <a:latin typeface="Arial Narrow" panose="020B0606020202030204" pitchFamily="34" charset="0"/>
              </a:rPr>
              <a:t>Include the header file to access the class name </a:t>
            </a:r>
            <a:r>
              <a:rPr lang="en-US" altLang="zh-CN" sz="1800" b="1">
                <a:latin typeface="Arial Narrow" panose="020B0606020202030204" pitchFamily="34" charset="0"/>
              </a:rPr>
              <a:t>GradeBook</a:t>
            </a:r>
          </a:p>
        </p:txBody>
      </p:sp>
      <p:sp>
        <p:nvSpPr>
          <p:cNvPr id="384008" name="Line 8"/>
          <p:cNvSpPr>
            <a:spLocks noChangeShapeType="1"/>
          </p:cNvSpPr>
          <p:nvPr/>
        </p:nvSpPr>
        <p:spPr bwMode="auto">
          <a:xfrm flipH="1" flipV="1">
            <a:off x="1981200" y="2508250"/>
            <a:ext cx="3657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4009" name="Text Box 9"/>
          <p:cNvSpPr txBox="1">
            <a:spLocks noChangeArrowheads="1"/>
          </p:cNvSpPr>
          <p:nvPr/>
        </p:nvSpPr>
        <p:spPr bwMode="auto">
          <a:xfrm>
            <a:off x="2131901" y="5555177"/>
            <a:ext cx="6324600" cy="400110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GradeBook.cpp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上述头文件中的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个函数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1606680" y="882720"/>
              <a:ext cx="1067040" cy="194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7320" y="873360"/>
                <a:ext cx="1085760" cy="3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5" grpId="0" animBg="1"/>
      <p:bldP spid="384006" grpId="0" animBg="1"/>
      <p:bldP spid="384007" grpId="0" animBg="1"/>
      <p:bldP spid="384008" grpId="0" animBg="1"/>
      <p:bldP spid="38400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2EA68A8-6830-45BB-9E52-E894A3E6B59C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52</a:t>
            </a:fld>
            <a:endParaRPr lang="en-US" altLang="zh-CN" sz="1200" smtClean="0"/>
          </a:p>
        </p:txBody>
      </p:sp>
      <p:graphicFrame>
        <p:nvGraphicFramePr>
          <p:cNvPr id="76804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58800486"/>
              </p:ext>
            </p:extLst>
          </p:nvPr>
        </p:nvGraphicFramePr>
        <p:xfrm>
          <a:off x="304800" y="685800"/>
          <a:ext cx="7085013" cy="317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2" name="文档" r:id="rId4" imgW="7123215" imgH="3196085" progId="Word.Document.8">
                  <p:embed/>
                </p:oleObj>
              </mc:Choice>
              <mc:Fallback>
                <p:oleObj name="文档" r:id="rId4" imgW="7123215" imgH="319608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685800"/>
                        <a:ext cx="7085013" cy="317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71600" y="5334000"/>
            <a:ext cx="6324600" cy="400110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GradeBook.cpp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上述头文件中的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个函数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94848D9-E303-4D04-9A2F-B07CE785970E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53</a:t>
            </a:fld>
            <a:endParaRPr lang="en-US" altLang="zh-CN" sz="1200" smtClean="0"/>
          </a:p>
        </p:txBody>
      </p:sp>
      <p:graphicFrame>
        <p:nvGraphicFramePr>
          <p:cNvPr id="7885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90490385"/>
              </p:ext>
            </p:extLst>
          </p:nvPr>
        </p:nvGraphicFramePr>
        <p:xfrm>
          <a:off x="685800" y="626001"/>
          <a:ext cx="7421563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3" name="文档" r:id="rId4" imgW="7453645" imgH="5829301" progId="Word.Document.8">
                  <p:embed/>
                </p:oleObj>
              </mc:Choice>
              <mc:Fallback>
                <p:oleObj name="文档" r:id="rId4" imgW="7453645" imgH="5829301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626001"/>
                        <a:ext cx="7421563" cy="580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101" name="Text Box 5"/>
          <p:cNvSpPr txBox="1">
            <a:spLocks noChangeArrowheads="1"/>
          </p:cNvSpPr>
          <p:nvPr/>
        </p:nvSpPr>
        <p:spPr bwMode="auto">
          <a:xfrm>
            <a:off x="4343400" y="1564481"/>
            <a:ext cx="2971800" cy="376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使用刚才定义的头文件</a:t>
            </a:r>
          </a:p>
        </p:txBody>
      </p:sp>
      <p:sp>
        <p:nvSpPr>
          <p:cNvPr id="78854" name="Line 6"/>
          <p:cNvSpPr>
            <a:spLocks noChangeShapeType="1"/>
          </p:cNvSpPr>
          <p:nvPr/>
        </p:nvSpPr>
        <p:spPr bwMode="black">
          <a:xfrm flipH="1">
            <a:off x="2438400" y="1752600"/>
            <a:ext cx="1828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8103" name="Text Box 7"/>
          <p:cNvSpPr txBox="1">
            <a:spLocks noChangeArrowheads="1"/>
          </p:cNvSpPr>
          <p:nvPr/>
        </p:nvSpPr>
        <p:spPr bwMode="auto">
          <a:xfrm>
            <a:off x="1676400" y="6200287"/>
            <a:ext cx="5943600" cy="376238"/>
          </a:xfrm>
          <a:prstGeom prst="rect">
            <a:avLst/>
          </a:prstGeom>
          <a:solidFill>
            <a:srgbClr val="F0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3.11-3.12-3.13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个文件共同完成了一件任务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101" grpId="0" animBg="1"/>
      <p:bldP spid="38810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DEB5B7CF-4FF9-40AC-8C6B-1A48F89E9A9A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54</a:t>
            </a:fld>
            <a:endParaRPr lang="en-US" altLang="zh-CN" sz="1200" smtClean="0"/>
          </a:p>
        </p:txBody>
      </p:sp>
      <p:sp>
        <p:nvSpPr>
          <p:cNvPr id="80899" name="Rectangle 2"/>
          <p:cNvSpPr>
            <a:spLocks noRot="1" noChangeArrowheads="1"/>
          </p:cNvSpPr>
          <p:nvPr/>
        </p:nvSpPr>
        <p:spPr bwMode="auto">
          <a:xfrm>
            <a:off x="76200" y="609600"/>
            <a:ext cx="8915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8 </a:t>
            </a:r>
            <a:r>
              <a:rPr lang="en-US" altLang="zh-CN" sz="3600" b="1">
                <a:solidFill>
                  <a:srgbClr val="051AB3"/>
                </a:solidFill>
                <a:latin typeface="Arial Narrow" panose="020B0606020202030204" pitchFamily="34" charset="0"/>
              </a:rPr>
              <a:t>Separating Interface from Implementation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46238"/>
            <a:ext cx="8839200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The Compilation and Linking Process</a:t>
            </a:r>
          </a:p>
          <a:p>
            <a:pPr lvl="1" eaLnBrk="1" hangingPunct="1"/>
            <a:r>
              <a:rPr lang="zh-CN" altLang="en-US" sz="28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源文件被编译为类的目标代码</a:t>
            </a:r>
          </a:p>
          <a:p>
            <a:pPr lvl="2" eaLnBrk="1" hangingPunct="1"/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只需向客户提供头文件和目标代码</a:t>
            </a:r>
          </a:p>
          <a:p>
            <a:pPr lvl="1" eaLnBrk="1" hangingPunct="1"/>
            <a:r>
              <a:rPr lang="zh-CN" altLang="en-US" sz="28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客户必须在自己的代码中包含头文件</a:t>
            </a:r>
          </a:p>
          <a:p>
            <a:pPr lvl="1" eaLnBrk="1" hangingPunct="1"/>
            <a:r>
              <a:rPr lang="zh-CN" altLang="en-US" sz="28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创建可执行程序</a:t>
            </a:r>
          </a:p>
          <a:p>
            <a:pPr lvl="2" eaLnBrk="1" hangingPunct="1"/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客户程序的目标代码必须与类的目标代码和在应用程序中用到的 </a:t>
            </a:r>
            <a:r>
              <a:rPr lang="en-US" altLang="zh-CN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C++ </a:t>
            </a:r>
            <a:r>
              <a:rPr lang="zh-CN" altLang="en-US" sz="2400" dirty="0" smtClean="0">
                <a:solidFill>
                  <a:schemeClr val="tx1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标准类库的目标代码进行连接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3100" dirty="0" smtClean="0">
              <a:solidFill>
                <a:schemeClr val="tx1"/>
              </a:solidFill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8B251C37-76CF-41BB-A12A-F53369DCE8CE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55</a:t>
            </a:fld>
            <a:endParaRPr lang="en-US" altLang="zh-CN" sz="1200" smtClean="0"/>
          </a:p>
        </p:txBody>
      </p:sp>
      <p:pic>
        <p:nvPicPr>
          <p:cNvPr id="81923" name="Picture 2" descr="AAEUUOB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F9EBA495-77AB-4349-965F-E4ABE2A56A72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56</a:t>
            </a:fld>
            <a:endParaRPr lang="en-US" altLang="zh-CN" sz="1200" smtClean="0"/>
          </a:p>
        </p:txBody>
      </p:sp>
      <p:sp>
        <p:nvSpPr>
          <p:cNvPr id="82947" name="Rectangle 2"/>
          <p:cNvSpPr>
            <a:spLocks noRot="1" noChangeArrowheads="1"/>
          </p:cNvSpPr>
          <p:nvPr/>
        </p:nvSpPr>
        <p:spPr bwMode="auto">
          <a:xfrm>
            <a:off x="76200" y="609600"/>
            <a:ext cx="8915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zh-CN" sz="3600" b="1" dirty="0">
                <a:solidFill>
                  <a:srgbClr val="051AB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9 </a:t>
            </a:r>
            <a:r>
              <a:rPr lang="en-US" altLang="zh-CN" sz="3600" b="1" dirty="0">
                <a:solidFill>
                  <a:srgbClr val="051AB3"/>
                </a:solidFill>
                <a:latin typeface="Arial Narrow" panose="020B0606020202030204" pitchFamily="34" charset="0"/>
              </a:rPr>
              <a:t>Validating Data with set Functions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46238"/>
            <a:ext cx="8763000" cy="4144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2800" b="1" i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set</a:t>
            </a:r>
            <a:r>
              <a:rPr lang="en-US" altLang="zh-CN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 functions can validate (</a:t>
            </a: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验证</a:t>
            </a:r>
            <a:r>
              <a:rPr lang="en-US" altLang="zh-CN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)data </a:t>
            </a:r>
          </a:p>
          <a:p>
            <a:pPr eaLnBrk="1" hangingPunct="1"/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扩展类</a:t>
            </a:r>
            <a:r>
              <a:rPr lang="en-US" altLang="zh-CN" sz="2800" b="1" dirty="0" err="1" smtClean="0">
                <a:latin typeface="Arial Narrow" panose="020B0606020202030204" pitchFamily="34" charset="0"/>
                <a:ea typeface="黑体" panose="02010609060101010101" pitchFamily="49" charset="-122"/>
              </a:rPr>
              <a:t>GradeBook</a:t>
            </a: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的成员函数</a:t>
            </a:r>
            <a:r>
              <a:rPr lang="en-US" altLang="zh-CN" sz="2800" b="1" dirty="0" err="1" smtClean="0">
                <a:latin typeface="Arial Narrow" panose="020B0606020202030204" pitchFamily="34" charset="0"/>
                <a:ea typeface="黑体" panose="02010609060101010101" pitchFamily="49" charset="-122"/>
              </a:rPr>
              <a:t>SetCourseName</a:t>
            </a:r>
            <a:r>
              <a:rPr lang="en-US" altLang="zh-CN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()</a:t>
            </a: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，以便进行</a:t>
            </a:r>
            <a:r>
              <a:rPr lang="zh-CN" altLang="en-US" sz="29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有效性检查。</a:t>
            </a:r>
          </a:p>
          <a:p>
            <a:pPr lvl="1" eaLnBrk="1" hangingPunct="1"/>
            <a:r>
              <a:rPr lang="zh-CN" altLang="en-US" sz="20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保持对象的数据成员具有有效值 </a:t>
            </a:r>
          </a:p>
          <a:p>
            <a:pPr lvl="1" eaLnBrk="1" hangingPunct="1"/>
            <a:r>
              <a:rPr lang="zh-CN" altLang="en-US" sz="20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可以通过返回值来指示设置数据的有效性</a:t>
            </a:r>
          </a:p>
          <a:p>
            <a:pPr eaLnBrk="1" hangingPunct="1"/>
            <a:r>
              <a:rPr lang="en-US" altLang="zh-CN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string member functions</a:t>
            </a:r>
          </a:p>
          <a:p>
            <a:pPr lvl="1" eaLnBrk="1" hangingPunct="1"/>
            <a:r>
              <a:rPr lang="en-US" altLang="zh-CN" sz="20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length – </a:t>
            </a:r>
            <a:r>
              <a:rPr lang="zh-CN" altLang="en-US" sz="20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返回字符串的长度</a:t>
            </a:r>
          </a:p>
          <a:p>
            <a:pPr lvl="1" eaLnBrk="1" hangingPunct="1"/>
            <a:r>
              <a:rPr lang="en-US" altLang="zh-CN" sz="2000" b="1" dirty="0" err="1" smtClean="0">
                <a:latin typeface="Arial Narrow" panose="020B0606020202030204" pitchFamily="34" charset="0"/>
                <a:ea typeface="黑体" panose="02010609060101010101" pitchFamily="49" charset="-122"/>
              </a:rPr>
              <a:t>substr</a:t>
            </a:r>
            <a:r>
              <a:rPr lang="en-US" altLang="zh-CN" sz="20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 – </a:t>
            </a:r>
            <a:r>
              <a:rPr lang="zh-CN" altLang="en-US" sz="20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返回字符串的子串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9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9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9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9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BB4CBD87-7A45-42B2-B181-5AEE059FEFFC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57</a:t>
            </a:fld>
            <a:endParaRPr lang="en-US" altLang="zh-CN" sz="1200" smtClean="0"/>
          </a:p>
        </p:txBody>
      </p:sp>
      <p:graphicFrame>
        <p:nvGraphicFramePr>
          <p:cNvPr id="8397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070329734"/>
              </p:ext>
            </p:extLst>
          </p:nvPr>
        </p:nvGraphicFramePr>
        <p:xfrm>
          <a:off x="457200" y="838200"/>
          <a:ext cx="7056438" cy="418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Document" r:id="rId4" imgW="7056048" imgH="4188257" progId="Word.Document.8">
                  <p:embed/>
                </p:oleObj>
              </mc:Choice>
              <mc:Fallback>
                <p:oleObj name="Document" r:id="rId4" imgW="7056048" imgH="418825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838200"/>
                        <a:ext cx="7056438" cy="418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ECA118DD-28EE-4DFF-A296-359B8CCDAA0B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58</a:t>
            </a:fld>
            <a:endParaRPr lang="en-US" altLang="zh-CN" sz="1200" smtClean="0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625" y="62388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PMingLiU" panose="02020500000000000000" pitchFamily="18" charset="-120"/>
              </a:rPr>
              <a:t>Outline</a:t>
            </a:r>
          </a:p>
        </p:txBody>
      </p:sp>
      <p:graphicFrame>
        <p:nvGraphicFramePr>
          <p:cNvPr id="8602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0" y="4763"/>
          <a:ext cx="7200900" cy="529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8" name="文档" r:id="rId4" imgW="7302694" imgH="5371068" progId="Word.Document.8">
                  <p:embed/>
                </p:oleObj>
              </mc:Choice>
              <mc:Fallback>
                <p:oleObj name="文档" r:id="rId4" imgW="7302694" imgH="537106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763"/>
                        <a:ext cx="7200900" cy="529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257800" y="3810000"/>
            <a:ext cx="3592330" cy="4001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 Narrow" panose="020B0606020202030204" pitchFamily="34" charset="0"/>
              </a:rPr>
              <a:t>Validating Data with set Functions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墨迹 2"/>
              <p14:cNvContentPartPr/>
              <p14:nvPr/>
            </p14:nvContentPartPr>
            <p14:xfrm>
              <a:off x="2470320" y="4070520"/>
              <a:ext cx="2705400" cy="3049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0960" y="4061160"/>
                <a:ext cx="2724120" cy="323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FBC7F231-3CBB-48DC-8F72-7CB15F52EDE6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59</a:t>
            </a:fld>
            <a:endParaRPr lang="en-US" altLang="zh-CN" sz="1200" smtClean="0"/>
          </a:p>
        </p:txBody>
      </p:sp>
      <p:graphicFrame>
        <p:nvGraphicFramePr>
          <p:cNvPr id="88068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964178721"/>
              </p:ext>
            </p:extLst>
          </p:nvPr>
        </p:nvGraphicFramePr>
        <p:xfrm>
          <a:off x="381000" y="609600"/>
          <a:ext cx="6724650" cy="550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name="文档" r:id="rId4" imgW="7109853" imgH="5821363" progId="Word.Document.8">
                  <p:embed/>
                </p:oleObj>
              </mc:Choice>
              <mc:Fallback>
                <p:oleObj name="文档" r:id="rId4" imgW="7109853" imgH="5821363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609600"/>
                        <a:ext cx="6724650" cy="550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935AFA58-F024-412C-B24A-4905C1902FF3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en-US" altLang="zh-CN" sz="1200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90488" y="623888"/>
            <a:ext cx="8748712" cy="787400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latin typeface="Arial Narrow" panose="020B0606020202030204" pitchFamily="34" charset="0"/>
                <a:ea typeface="黑体" panose="02010609060101010101" pitchFamily="49" charset="-122"/>
              </a:rPr>
              <a:t>面向对象的程序设计</a:t>
            </a:r>
            <a:r>
              <a:rPr lang="zh-CN" altLang="en-US" smtClean="0"/>
              <a:t> 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52613"/>
            <a:ext cx="8153400" cy="44831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为程序员提供了创建工具的功能 </a:t>
            </a:r>
          </a:p>
          <a:p>
            <a:pPr eaLnBrk="1" hangingPunct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解决一个问题时</a:t>
            </a:r>
          </a:p>
          <a:p>
            <a:pPr lvl="1" eaLnBrk="1" hangingPunct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程序员首先考虑的是需要哪些工具</a:t>
            </a:r>
          </a:p>
          <a:p>
            <a:pPr lvl="1" eaLnBrk="1" hangingPunct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创建这些工具</a:t>
            </a:r>
          </a:p>
          <a:p>
            <a:pPr lvl="1" eaLnBrk="1" hangingPunct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用这些工具解决问题</a:t>
            </a:r>
          </a:p>
          <a:p>
            <a:pPr eaLnBrk="1" hangingPunct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工具就是所谓的对象</a:t>
            </a:r>
          </a:p>
          <a:p>
            <a:pPr eaLnBrk="1" hangingPunct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现有的高级语言提供的工具都是数值计算的工具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65F190B8-DA03-4463-8458-792E120B9002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60</a:t>
            </a:fld>
            <a:endParaRPr lang="en-US" altLang="zh-CN" sz="1200" smtClean="0"/>
          </a:p>
        </p:txBody>
      </p:sp>
      <p:graphicFrame>
        <p:nvGraphicFramePr>
          <p:cNvPr id="90116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839371550"/>
              </p:ext>
            </p:extLst>
          </p:nvPr>
        </p:nvGraphicFramePr>
        <p:xfrm>
          <a:off x="457200" y="762000"/>
          <a:ext cx="7102475" cy="386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4" name="Document" r:id="rId4" imgW="7056048" imgH="3842087" progId="Word.Document.8">
                  <p:embed/>
                </p:oleObj>
              </mc:Choice>
              <mc:Fallback>
                <p:oleObj name="Document" r:id="rId4" imgW="7056048" imgH="384208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762000"/>
                        <a:ext cx="7102475" cy="386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7D6D5E15-138A-496D-8E01-5AF551D7E1ED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61</a:t>
            </a:fld>
            <a:endParaRPr lang="en-US" altLang="zh-CN" sz="1200" smtClean="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4625" y="623888"/>
            <a:ext cx="8748713" cy="37941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PMingLiU" panose="02020500000000000000" pitchFamily="18" charset="-120"/>
              </a:rPr>
              <a:t>Outline</a:t>
            </a:r>
          </a:p>
        </p:txBody>
      </p:sp>
      <p:graphicFrame>
        <p:nvGraphicFramePr>
          <p:cNvPr id="9216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0" y="0"/>
          <a:ext cx="7061200" cy="546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name="Document" r:id="rId4" imgW="7056048" imgH="5476757" progId="Word.Document.8">
                  <p:embed/>
                </p:oleObj>
              </mc:Choice>
              <mc:Fallback>
                <p:oleObj name="Document" r:id="rId4" imgW="7056048" imgH="547675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7061200" cy="546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3EF4331A-A80D-486E-9CBC-101816C1C2E7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62</a:t>
            </a:fld>
            <a:endParaRPr lang="en-US" altLang="zh-CN" sz="1200" smtClean="0"/>
          </a:p>
        </p:txBody>
      </p:sp>
      <p:sp>
        <p:nvSpPr>
          <p:cNvPr id="94211" name="Rectangle 2"/>
          <p:cNvSpPr>
            <a:spLocks noRot="1" noChangeArrowheads="1"/>
          </p:cNvSpPr>
          <p:nvPr/>
        </p:nvSpPr>
        <p:spPr bwMode="auto">
          <a:xfrm>
            <a:off x="990600" y="3276600"/>
            <a:ext cx="8001000" cy="21336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软件工程知识</a:t>
            </a:r>
            <a:r>
              <a:rPr lang="zh-CN" altLang="en-US" sz="2800" b="1" dirty="0" smtClean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solidFill>
                <a:srgbClr val="FF3300"/>
              </a:solidFill>
              <a:latin typeface="Arial Narrow" panose="020B060602020203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设置</a:t>
            </a:r>
            <a:r>
              <a:rPr lang="en-US" altLang="zh-CN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private</a:t>
            </a:r>
            <a:r>
              <a:rPr lang="zh-CN" altLang="en-US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数据值的成员函数应当核实所设置的新值是否正确，如果不正确，设置函数应该将</a:t>
            </a:r>
            <a:r>
              <a:rPr lang="en-US" altLang="zh-CN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private</a:t>
            </a:r>
            <a:r>
              <a:rPr lang="zh-CN" altLang="en-US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数据成员置于适当的状态中。</a:t>
            </a:r>
          </a:p>
        </p:txBody>
      </p:sp>
      <p:sp>
        <p:nvSpPr>
          <p:cNvPr id="94212" name="Rectangle 3"/>
          <p:cNvSpPr>
            <a:spLocks noRot="1" noChangeArrowheads="1"/>
          </p:cNvSpPr>
          <p:nvPr/>
        </p:nvSpPr>
        <p:spPr bwMode="auto">
          <a:xfrm>
            <a:off x="990600" y="914400"/>
            <a:ext cx="8001000" cy="167640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软件工程知识</a:t>
            </a:r>
            <a:r>
              <a:rPr lang="zh-CN" altLang="en-US" sz="2800" b="1" dirty="0" smtClean="0">
                <a:solidFill>
                  <a:srgbClr val="FF33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solidFill>
                <a:srgbClr val="FF3300"/>
              </a:solidFill>
              <a:latin typeface="Arial Narrow" panose="020B0606020202030204" pitchFamily="34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10000"/>
              </a:lnSpc>
              <a:spcAft>
                <a:spcPct val="0"/>
              </a:spcAft>
              <a:buClrTx/>
              <a:buFontTx/>
              <a:buNone/>
            </a:pPr>
            <a:r>
              <a:rPr lang="zh-CN" altLang="en-US" sz="2800" b="1" dirty="0" smtClean="0">
                <a:latin typeface="Arial Narrow" panose="020B0606020202030204" pitchFamily="34" charset="0"/>
                <a:ea typeface="黑体" panose="02010609060101010101" pitchFamily="49" charset="-122"/>
              </a:rPr>
              <a:t>把</a:t>
            </a:r>
            <a:r>
              <a:rPr lang="zh-CN" altLang="en-US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数据成员设置成</a:t>
            </a:r>
            <a:r>
              <a:rPr lang="en-US" altLang="zh-CN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private</a:t>
            </a:r>
            <a:r>
              <a:rPr lang="zh-CN" altLang="en-US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，而由</a:t>
            </a:r>
            <a:r>
              <a:rPr lang="en-US" altLang="zh-CN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public</a:t>
            </a:r>
            <a:r>
              <a:rPr lang="zh-CN" altLang="en-US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成员函数控制访问数据成员的权力，尤其是写的权力，将有助于</a:t>
            </a:r>
            <a:r>
              <a:rPr lang="zh-CN" altLang="en-US" sz="2800" b="1" dirty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保证数据的完整性</a:t>
            </a:r>
            <a:r>
              <a:rPr lang="zh-CN" altLang="en-US" sz="2800" b="1" dirty="0">
                <a:latin typeface="Arial Narrow" panose="020B0606020202030204" pitchFamily="34" charset="0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942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400"/>
            <a:ext cx="84455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844550" cy="84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215" name="Text Box 6"/>
          <p:cNvSpPr txBox="1">
            <a:spLocks noChangeArrowheads="1"/>
          </p:cNvSpPr>
          <p:nvPr/>
        </p:nvSpPr>
        <p:spPr bwMode="black">
          <a:xfrm>
            <a:off x="3733800" y="5715000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en-US" altLang="zh-CN" sz="2000"/>
              <a:t>---  </a:t>
            </a:r>
            <a:r>
              <a:rPr lang="zh-CN" altLang="en-US" sz="2000"/>
              <a:t>结束 </a:t>
            </a:r>
            <a:r>
              <a:rPr lang="en-US" altLang="zh-CN" sz="2000"/>
              <a:t>---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6"/>
          <p:cNvSpPr txBox="1">
            <a:spLocks noChangeArrowheads="1"/>
          </p:cNvSpPr>
          <p:nvPr/>
        </p:nvSpPr>
        <p:spPr bwMode="black">
          <a:xfrm>
            <a:off x="5029200" y="2057400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0050" indent="-4000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en-US" altLang="zh-CN" sz="4000">
                <a:latin typeface="Arial Black" panose="020B0A04020102020204" pitchFamily="34" charset="0"/>
              </a:rPr>
              <a:t>Thank you!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6065DDF3-D67C-4942-BC83-577D4B6954F4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zh-CN" sz="120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609600"/>
            <a:ext cx="7772400" cy="609600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latin typeface="Arial Narrow" panose="020B0606020202030204" pitchFamily="34" charset="0"/>
                <a:ea typeface="黑体" panose="02010609060101010101" pitchFamily="49" charset="-122"/>
              </a:rPr>
              <a:t>过程化 </a:t>
            </a:r>
            <a:r>
              <a:rPr lang="en-US" altLang="zh-CN" sz="3600" smtClean="0">
                <a:latin typeface="Arial Narrow" panose="020B0606020202030204" pitchFamily="34" charset="0"/>
                <a:ea typeface="黑体" panose="02010609060101010101" pitchFamily="49" charset="-122"/>
              </a:rPr>
              <a:t>vs </a:t>
            </a:r>
            <a:r>
              <a:rPr lang="zh-CN" altLang="en-US" sz="3600" smtClean="0">
                <a:latin typeface="Arial Narrow" panose="020B0606020202030204" pitchFamily="34" charset="0"/>
                <a:ea typeface="黑体" panose="02010609060101010101" pitchFamily="49" charset="-122"/>
              </a:rPr>
              <a:t>面向对象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1835150"/>
            <a:ext cx="8648700" cy="4781550"/>
          </a:xfrm>
        </p:spPr>
        <p:txBody>
          <a:bodyPr/>
          <a:lstStyle/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过程化的设计方法：从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着手</a:t>
            </a:r>
          </a:p>
          <a:p>
            <a:pPr lvl="1"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输入圆的半径或直径</a:t>
            </a:r>
          </a:p>
          <a:p>
            <a:pPr lvl="1"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S=πr</a:t>
            </a:r>
            <a:r>
              <a:rPr lang="en-US" altLang="zh-CN" sz="2000" baseline="30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C=2πr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计算面积和周长</a:t>
            </a:r>
          </a:p>
          <a:p>
            <a:pPr lvl="1"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输出计算结果 </a:t>
            </a:r>
          </a:p>
          <a:p>
            <a:pPr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面向对象的程序设计方法：</a:t>
            </a:r>
          </a:p>
          <a:p>
            <a:pPr lvl="1"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需要什么工具。如果计算机能提供给我们一个称为圆的工具，它可以以某种方式保存一个圆，告诉我们有关这个圆的一些特性，如它的半径、直径、面积和周长。</a:t>
            </a:r>
          </a:p>
          <a:p>
            <a:pPr lvl="1" eaLnBrk="1" hangingPunct="1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定义一个圆类型的变量，以他提供的方式将一个圆保存在该变量中，然后让这个变量告诉我们这个圆的面积和周长是多少  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1839913" y="1316038"/>
            <a:ext cx="5518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kumimoji="1" lang="zh-CN" altLang="en-US" sz="2800" b="1">
                <a:ea typeface="幼圆" panose="02010509060101010101" pitchFamily="49" charset="-122"/>
              </a:rPr>
              <a:t>以计算圆的面积和周长的问题为例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3F860625-F6CB-4ADC-AA84-6D61B87FA155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en-US" altLang="zh-CN" sz="1200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90488" y="623888"/>
            <a:ext cx="8748712" cy="787400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latin typeface="Arial Narrow" panose="020B0606020202030204" pitchFamily="34" charset="0"/>
                <a:ea typeface="黑体" panose="02010609060101010101" pitchFamily="49" charset="-122"/>
              </a:rPr>
              <a:t>面向对象的程序设计的特点</a:t>
            </a:r>
            <a:r>
              <a:rPr lang="zh-CN" altLang="en-US" smtClean="0"/>
              <a:t> 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88338" cy="4611688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代码重用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圆类型也可以被那些也需要处理圆的其他程序员使用 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实现隐藏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类的创建者创造新的工具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类的使用者则收集已有的工具快速解决所需解决的问题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这些工具是如何实现的，类的使用者不需要知道  </a:t>
            </a: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Ø"/>
              <a:defRPr sz="22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20000"/>
              </a:spcAft>
              <a:buClr>
                <a:schemeClr val="hlink"/>
              </a:buClr>
              <a:buFont typeface="Wingdings" panose="05000000000000000000" pitchFamily="2" charset="2"/>
              <a:buChar char="ü"/>
              <a:defRPr sz="20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°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hlink"/>
              </a:buClr>
              <a:buFont typeface="Wingdings 2" panose="05020102010507070707" pitchFamily="18" charset="2"/>
              <a:buChar char="¯"/>
              <a:defRPr sz="160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Aft>
                <a:spcPct val="0"/>
              </a:spcAft>
              <a:buClrTx/>
              <a:buFontTx/>
              <a:buNone/>
            </a:pPr>
            <a:fld id="{C2DDBF80-060F-4921-8127-F6623DC83EA6}" type="slidenum">
              <a:rPr lang="en-US" altLang="zh-CN" sz="1200" smtClean="0"/>
              <a:pPr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zh-CN" sz="1200" smtClean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90488" y="623888"/>
            <a:ext cx="8748712" cy="671512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latin typeface="Arial Narrow" panose="020B0606020202030204" pitchFamily="34" charset="0"/>
                <a:ea typeface="黑体" panose="02010609060101010101" pitchFamily="49" charset="-122"/>
              </a:rPr>
              <a:t>面向对象的程序设计的特点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97025"/>
            <a:ext cx="7772400" cy="76235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：在已有工具的基础上加以扩展，形成一个功能更强的工具。如在学校管理系统中，可以形成如下的继承关系</a:t>
            </a:r>
          </a:p>
        </p:txBody>
      </p:sp>
      <p:grpSp>
        <p:nvGrpSpPr>
          <p:cNvPr id="13317" name="Group 4"/>
          <p:cNvGrpSpPr>
            <a:grpSpLocks/>
          </p:cNvGrpSpPr>
          <p:nvPr/>
        </p:nvGrpSpPr>
        <p:grpSpPr bwMode="auto">
          <a:xfrm>
            <a:off x="457200" y="2661757"/>
            <a:ext cx="7772400" cy="2413000"/>
            <a:chOff x="1980" y="6432"/>
            <a:chExt cx="7560" cy="2808"/>
          </a:xfrm>
          <a:solidFill>
            <a:srgbClr val="92D050"/>
          </a:solidFill>
        </p:grpSpPr>
        <p:sp>
          <p:nvSpPr>
            <p:cNvPr id="13318" name="Text Box 5"/>
            <p:cNvSpPr txBox="1">
              <a:spLocks noChangeArrowheads="1"/>
            </p:cNvSpPr>
            <p:nvPr/>
          </p:nvSpPr>
          <p:spPr bwMode="auto">
            <a:xfrm>
              <a:off x="5940" y="6432"/>
              <a:ext cx="90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zh-CN" sz="1800" b="1" dirty="0">
                  <a:latin typeface="Times New Roman" panose="02020603050405020304" pitchFamily="18" charset="0"/>
                </a:rPr>
                <a:t>   </a:t>
              </a:r>
              <a:r>
                <a:rPr kumimoji="1" lang="zh-CN" altLang="en-US" sz="1800" b="1" dirty="0">
                  <a:latin typeface="Times New Roman" panose="02020603050405020304" pitchFamily="18" charset="0"/>
                </a:rPr>
                <a:t>人</a:t>
              </a:r>
              <a:endParaRPr kumimoji="1" lang="zh-CN" altLang="en-US" sz="1800" b="1" dirty="0">
                <a:ea typeface="黑体" panose="02010609060101010101" pitchFamily="49" charset="-122"/>
              </a:endParaRPr>
            </a:p>
          </p:txBody>
        </p:sp>
        <p:sp>
          <p:nvSpPr>
            <p:cNvPr id="13319" name="Text Box 6"/>
            <p:cNvSpPr txBox="1">
              <a:spLocks noChangeArrowheads="1"/>
            </p:cNvSpPr>
            <p:nvPr/>
          </p:nvSpPr>
          <p:spPr bwMode="auto">
            <a:xfrm>
              <a:off x="3060" y="7680"/>
              <a:ext cx="90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教师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0" name="Text Box 7"/>
            <p:cNvSpPr txBox="1">
              <a:spLocks noChangeArrowheads="1"/>
            </p:cNvSpPr>
            <p:nvPr/>
          </p:nvSpPr>
          <p:spPr bwMode="auto">
            <a:xfrm>
              <a:off x="5940" y="7680"/>
              <a:ext cx="90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学生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1" name="Text Box 8"/>
            <p:cNvSpPr txBox="1">
              <a:spLocks noChangeArrowheads="1"/>
            </p:cNvSpPr>
            <p:nvPr/>
          </p:nvSpPr>
          <p:spPr bwMode="auto">
            <a:xfrm>
              <a:off x="8460" y="7680"/>
              <a:ext cx="90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教辅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2" name="Text Box 9"/>
            <p:cNvSpPr txBox="1">
              <a:spLocks noChangeArrowheads="1"/>
            </p:cNvSpPr>
            <p:nvPr/>
          </p:nvSpPr>
          <p:spPr bwMode="auto">
            <a:xfrm>
              <a:off x="1980" y="8772"/>
              <a:ext cx="54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8000" rIns="18000"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高级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3" name="Text Box 10"/>
            <p:cNvSpPr txBox="1">
              <a:spLocks noChangeArrowheads="1"/>
            </p:cNvSpPr>
            <p:nvPr/>
          </p:nvSpPr>
          <p:spPr bwMode="auto">
            <a:xfrm>
              <a:off x="3060" y="8772"/>
              <a:ext cx="54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8000" rIns="18000"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中级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4" name="Text Box 11"/>
            <p:cNvSpPr txBox="1">
              <a:spLocks noChangeArrowheads="1"/>
            </p:cNvSpPr>
            <p:nvPr/>
          </p:nvSpPr>
          <p:spPr bwMode="auto">
            <a:xfrm>
              <a:off x="4140" y="8772"/>
              <a:ext cx="54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8000" rIns="18000"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初级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5" name="Text Box 12"/>
            <p:cNvSpPr txBox="1">
              <a:spLocks noChangeArrowheads="1"/>
            </p:cNvSpPr>
            <p:nvPr/>
          </p:nvSpPr>
          <p:spPr bwMode="auto">
            <a:xfrm>
              <a:off x="5220" y="8772"/>
              <a:ext cx="54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8000" rIns="18000"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本科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6" name="Text Box 13"/>
            <p:cNvSpPr txBox="1">
              <a:spLocks noChangeArrowheads="1"/>
            </p:cNvSpPr>
            <p:nvPr/>
          </p:nvSpPr>
          <p:spPr bwMode="auto">
            <a:xfrm>
              <a:off x="6120" y="8772"/>
              <a:ext cx="54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8000" rIns="18000"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硕士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7" name="Text Box 14"/>
            <p:cNvSpPr txBox="1">
              <a:spLocks noChangeArrowheads="1"/>
            </p:cNvSpPr>
            <p:nvPr/>
          </p:nvSpPr>
          <p:spPr bwMode="auto">
            <a:xfrm>
              <a:off x="7020" y="8772"/>
              <a:ext cx="54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8000" rIns="18000"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博士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8" name="Text Box 15"/>
            <p:cNvSpPr txBox="1">
              <a:spLocks noChangeArrowheads="1"/>
            </p:cNvSpPr>
            <p:nvPr/>
          </p:nvSpPr>
          <p:spPr bwMode="auto">
            <a:xfrm>
              <a:off x="7920" y="8772"/>
              <a:ext cx="72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rIns="0"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实验室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29" name="Text Box 16"/>
            <p:cNvSpPr txBox="1">
              <a:spLocks noChangeArrowheads="1"/>
            </p:cNvSpPr>
            <p:nvPr/>
          </p:nvSpPr>
          <p:spPr bwMode="auto">
            <a:xfrm>
              <a:off x="9000" y="8772"/>
              <a:ext cx="540" cy="468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18000" rIns="18000"/>
            <a:lstStyle>
              <a:lvl1pPr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Ø"/>
                <a:defRPr sz="22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20000"/>
                </a:spcAft>
                <a:buClr>
                  <a:schemeClr val="hlink"/>
                </a:buClr>
                <a:buFont typeface="Wingdings" panose="05000000000000000000" pitchFamily="2" charset="2"/>
                <a:buChar char="ü"/>
                <a:defRPr sz="20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°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20000"/>
                </a:spcAft>
                <a:buClr>
                  <a:schemeClr val="hlink"/>
                </a:buClr>
                <a:buFont typeface="Wingdings 2" panose="05020102010507070707" pitchFamily="18" charset="2"/>
                <a:buChar char="¯"/>
                <a:defRPr sz="1600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Aft>
                  <a:spcPct val="0"/>
                </a:spcAft>
                <a:buClrTx/>
                <a:buFontTx/>
                <a:buNone/>
              </a:pPr>
              <a:r>
                <a:rPr kumimoji="1" lang="zh-CN" altLang="en-US" sz="1800" b="1">
                  <a:latin typeface="Times New Roman" panose="02020603050405020304" pitchFamily="18" charset="0"/>
                </a:rPr>
                <a:t>行政</a:t>
              </a:r>
              <a:endParaRPr kumimoji="1" lang="zh-CN" altLang="en-US" sz="1800" b="1">
                <a:ea typeface="黑体" panose="02010609060101010101" pitchFamily="49" charset="-122"/>
              </a:endParaRPr>
            </a:p>
          </p:txBody>
        </p:sp>
        <p:sp>
          <p:nvSpPr>
            <p:cNvPr id="13330" name="Line 17"/>
            <p:cNvSpPr>
              <a:spLocks noChangeShapeType="1"/>
            </p:cNvSpPr>
            <p:nvPr/>
          </p:nvSpPr>
          <p:spPr bwMode="auto">
            <a:xfrm>
              <a:off x="3600" y="7212"/>
              <a:ext cx="522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1" name="Line 18"/>
            <p:cNvSpPr>
              <a:spLocks noChangeShapeType="1"/>
            </p:cNvSpPr>
            <p:nvPr/>
          </p:nvSpPr>
          <p:spPr bwMode="auto">
            <a:xfrm>
              <a:off x="3600" y="7212"/>
              <a:ext cx="0" cy="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2" name="Line 19"/>
            <p:cNvSpPr>
              <a:spLocks noChangeShapeType="1"/>
            </p:cNvSpPr>
            <p:nvPr/>
          </p:nvSpPr>
          <p:spPr bwMode="auto">
            <a:xfrm>
              <a:off x="6405" y="7212"/>
              <a:ext cx="0" cy="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3" name="Line 20"/>
            <p:cNvSpPr>
              <a:spLocks noChangeShapeType="1"/>
            </p:cNvSpPr>
            <p:nvPr/>
          </p:nvSpPr>
          <p:spPr bwMode="auto">
            <a:xfrm>
              <a:off x="8820" y="7212"/>
              <a:ext cx="0" cy="468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4" name="Line 21"/>
            <p:cNvSpPr>
              <a:spLocks noChangeShapeType="1"/>
            </p:cNvSpPr>
            <p:nvPr/>
          </p:nvSpPr>
          <p:spPr bwMode="auto">
            <a:xfrm flipV="1">
              <a:off x="6390" y="6900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5" name="Line 22"/>
            <p:cNvSpPr>
              <a:spLocks noChangeShapeType="1"/>
            </p:cNvSpPr>
            <p:nvPr/>
          </p:nvSpPr>
          <p:spPr bwMode="auto">
            <a:xfrm>
              <a:off x="2160" y="8460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6" name="Line 23"/>
            <p:cNvSpPr>
              <a:spLocks noChangeShapeType="1"/>
            </p:cNvSpPr>
            <p:nvPr/>
          </p:nvSpPr>
          <p:spPr bwMode="auto">
            <a:xfrm>
              <a:off x="3360" y="8460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7" name="Line 24"/>
            <p:cNvSpPr>
              <a:spLocks noChangeShapeType="1"/>
            </p:cNvSpPr>
            <p:nvPr/>
          </p:nvSpPr>
          <p:spPr bwMode="auto">
            <a:xfrm>
              <a:off x="2160" y="8460"/>
              <a:ext cx="234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Line 25"/>
            <p:cNvSpPr>
              <a:spLocks noChangeShapeType="1"/>
            </p:cNvSpPr>
            <p:nvPr/>
          </p:nvSpPr>
          <p:spPr bwMode="auto">
            <a:xfrm>
              <a:off x="4500" y="8460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9" name="Line 26"/>
            <p:cNvSpPr>
              <a:spLocks noChangeShapeType="1"/>
            </p:cNvSpPr>
            <p:nvPr/>
          </p:nvSpPr>
          <p:spPr bwMode="auto">
            <a:xfrm flipV="1">
              <a:off x="3420" y="8148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Line 27"/>
            <p:cNvSpPr>
              <a:spLocks noChangeShapeType="1"/>
            </p:cNvSpPr>
            <p:nvPr/>
          </p:nvSpPr>
          <p:spPr bwMode="auto">
            <a:xfrm>
              <a:off x="5490" y="8460"/>
              <a:ext cx="18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1" name="Line 28"/>
            <p:cNvSpPr>
              <a:spLocks noChangeShapeType="1"/>
            </p:cNvSpPr>
            <p:nvPr/>
          </p:nvSpPr>
          <p:spPr bwMode="auto">
            <a:xfrm>
              <a:off x="5475" y="8460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Line 29"/>
            <p:cNvSpPr>
              <a:spLocks noChangeShapeType="1"/>
            </p:cNvSpPr>
            <p:nvPr/>
          </p:nvSpPr>
          <p:spPr bwMode="auto">
            <a:xfrm>
              <a:off x="6390" y="8460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Line 30"/>
            <p:cNvSpPr>
              <a:spLocks noChangeShapeType="1"/>
            </p:cNvSpPr>
            <p:nvPr/>
          </p:nvSpPr>
          <p:spPr bwMode="auto">
            <a:xfrm>
              <a:off x="7260" y="8460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Line 31"/>
            <p:cNvSpPr>
              <a:spLocks noChangeShapeType="1"/>
            </p:cNvSpPr>
            <p:nvPr/>
          </p:nvSpPr>
          <p:spPr bwMode="auto">
            <a:xfrm flipV="1">
              <a:off x="6375" y="8148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Line 32"/>
            <p:cNvSpPr>
              <a:spLocks noChangeShapeType="1"/>
            </p:cNvSpPr>
            <p:nvPr/>
          </p:nvSpPr>
          <p:spPr bwMode="auto">
            <a:xfrm>
              <a:off x="8220" y="8460"/>
              <a:ext cx="108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Line 33"/>
            <p:cNvSpPr>
              <a:spLocks noChangeShapeType="1"/>
            </p:cNvSpPr>
            <p:nvPr/>
          </p:nvSpPr>
          <p:spPr bwMode="auto">
            <a:xfrm>
              <a:off x="8250" y="8460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Line 34"/>
            <p:cNvSpPr>
              <a:spLocks noChangeShapeType="1"/>
            </p:cNvSpPr>
            <p:nvPr/>
          </p:nvSpPr>
          <p:spPr bwMode="auto">
            <a:xfrm>
              <a:off x="9345" y="8460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Line 35"/>
            <p:cNvSpPr>
              <a:spLocks noChangeShapeType="1"/>
            </p:cNvSpPr>
            <p:nvPr/>
          </p:nvSpPr>
          <p:spPr bwMode="auto">
            <a:xfrm flipV="1">
              <a:off x="8820" y="8148"/>
              <a:ext cx="0" cy="312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 language">
  <a:themeElements>
    <a:clrScheme name="C language 3">
      <a:dk1>
        <a:srgbClr val="000000"/>
      </a:dk1>
      <a:lt1>
        <a:srgbClr val="FFFFFF"/>
      </a:lt1>
      <a:dk2>
        <a:srgbClr val="228A88"/>
      </a:dk2>
      <a:lt2>
        <a:srgbClr val="808080"/>
      </a:lt2>
      <a:accent1>
        <a:srgbClr val="CCCCFF"/>
      </a:accent1>
      <a:accent2>
        <a:srgbClr val="D18213"/>
      </a:accent2>
      <a:accent3>
        <a:srgbClr val="FFFFFF"/>
      </a:accent3>
      <a:accent4>
        <a:srgbClr val="000000"/>
      </a:accent4>
      <a:accent5>
        <a:srgbClr val="E2E2FF"/>
      </a:accent5>
      <a:accent6>
        <a:srgbClr val="BD7510"/>
      </a:accent6>
      <a:hlink>
        <a:srgbClr val="051AB3"/>
      </a:hlink>
      <a:folHlink>
        <a:srgbClr val="C0C0C0"/>
      </a:folHlink>
    </a:clrScheme>
    <a:fontScheme name="C language">
      <a:majorFont>
        <a:latin typeface="Lucida Console"/>
        <a:ea typeface="楷体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00050" marR="0" indent="-40005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0000"/>
          </a:spcAft>
          <a:buClr>
            <a:schemeClr val="hlink"/>
          </a:buClr>
          <a:buSzTx/>
          <a:buFont typeface="Wingdings 2" panose="05020102010507070707" pitchFamily="18" charset="2"/>
          <a:buChar char="³"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00050" marR="0" indent="-40005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20000"/>
          </a:spcAft>
          <a:buClr>
            <a:schemeClr val="hlink"/>
          </a:buClr>
          <a:buSzTx/>
          <a:buFont typeface="Wingdings 2" panose="05020102010507070707" pitchFamily="18" charset="2"/>
          <a:buChar char="³"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lnDef>
  </a:objectDefaults>
  <a:extraClrSchemeLst>
    <a:extraClrScheme>
      <a:clrScheme name="C language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 language 2">
        <a:dk1>
          <a:srgbClr val="000000"/>
        </a:dk1>
        <a:lt1>
          <a:srgbClr val="FFFFFF"/>
        </a:lt1>
        <a:dk2>
          <a:srgbClr val="228A88"/>
        </a:dk2>
        <a:lt2>
          <a:srgbClr val="808080"/>
        </a:lt2>
        <a:accent1>
          <a:srgbClr val="CCCCFF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28A5A2"/>
        </a:accent6>
        <a:hlink>
          <a:srgbClr val="051AB3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 language 3">
        <a:dk1>
          <a:srgbClr val="000000"/>
        </a:dk1>
        <a:lt1>
          <a:srgbClr val="FFFFFF"/>
        </a:lt1>
        <a:dk2>
          <a:srgbClr val="228A88"/>
        </a:dk2>
        <a:lt2>
          <a:srgbClr val="808080"/>
        </a:lt2>
        <a:accent1>
          <a:srgbClr val="CCCCFF"/>
        </a:accent1>
        <a:accent2>
          <a:srgbClr val="D18213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BD7510"/>
        </a:accent6>
        <a:hlink>
          <a:srgbClr val="051AB3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5085</TotalTime>
  <Words>2770</Words>
  <Application>Microsoft Office PowerPoint</Application>
  <PresentationFormat>全屏显示(4:3)</PresentationFormat>
  <Paragraphs>397</Paragraphs>
  <Slides>63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63</vt:i4>
      </vt:variant>
    </vt:vector>
  </HeadingPairs>
  <TitlesOfParts>
    <vt:vector size="86" baseType="lpstr">
      <vt:lpstr>PMingLiU</vt:lpstr>
      <vt:lpstr>黑体</vt:lpstr>
      <vt:lpstr>华文新魏</vt:lpstr>
      <vt:lpstr>楷体</vt:lpstr>
      <vt:lpstr>楷体_GB2312</vt:lpstr>
      <vt:lpstr>隶书</vt:lpstr>
      <vt:lpstr>宋体</vt:lpstr>
      <vt:lpstr>微软雅黑</vt:lpstr>
      <vt:lpstr>幼圆</vt:lpstr>
      <vt:lpstr>Arial</vt:lpstr>
      <vt:lpstr>Arial Black</vt:lpstr>
      <vt:lpstr>Arial Narrow</vt:lpstr>
      <vt:lpstr>Consolas</vt:lpstr>
      <vt:lpstr>Courier New</vt:lpstr>
      <vt:lpstr>Helvetica</vt:lpstr>
      <vt:lpstr>Lucida Console</vt:lpstr>
      <vt:lpstr>Times New Roman</vt:lpstr>
      <vt:lpstr>Wingdings</vt:lpstr>
      <vt:lpstr>Wingdings 2</vt:lpstr>
      <vt:lpstr>C language</vt:lpstr>
      <vt:lpstr>Visio</vt:lpstr>
      <vt:lpstr>文档</vt:lpstr>
      <vt:lpstr>Document</vt:lpstr>
      <vt:lpstr>面向对象技术与编程 C++ How to Program（9th）</vt:lpstr>
      <vt:lpstr>PowerPoint 演示文稿</vt:lpstr>
      <vt:lpstr>学习目标：</vt:lpstr>
      <vt:lpstr>0. 从面向过程到面向对象</vt:lpstr>
      <vt:lpstr>抽象的过程</vt:lpstr>
      <vt:lpstr>面向对象的程序设计 </vt:lpstr>
      <vt:lpstr>过程化 vs 面向对象</vt:lpstr>
      <vt:lpstr>面向对象的程序设计的特点 </vt:lpstr>
      <vt:lpstr>面向对象的程序设计的特点</vt:lpstr>
      <vt:lpstr>面向对象的程序设计的特点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UML class diagram indicating that class GradeBook has a public displayMessage operation.  </vt:lpstr>
      <vt:lpstr>PowerPoint 演示文稿</vt:lpstr>
      <vt:lpstr>PowerPoint 演示文稿</vt:lpstr>
      <vt:lpstr>Outline</vt:lpstr>
      <vt:lpstr>Outline</vt:lpstr>
      <vt:lpstr>PowerPoint 演示文稿</vt:lpstr>
      <vt:lpstr>PowerPoint 演示文稿</vt:lpstr>
      <vt:lpstr>PowerPoint 演示文稿</vt:lpstr>
      <vt:lpstr>PowerPoint 演示文稿</vt:lpstr>
      <vt:lpstr>Outline</vt:lpstr>
      <vt:lpstr>Outline</vt:lpstr>
      <vt:lpstr>Outline</vt:lpstr>
      <vt:lpstr>PowerPoint 演示文稿</vt:lpstr>
      <vt:lpstr>PowerPoint 演示文稿</vt:lpstr>
      <vt:lpstr>UML class diagram for class GradeBook with a private courseName attribute and public operations setCourseName, getCourseName and displayMessage.   </vt:lpstr>
      <vt:lpstr>PowerPoint 演示文稿</vt:lpstr>
      <vt:lpstr>Outline</vt:lpstr>
      <vt:lpstr>PowerPoint 演示文稿</vt:lpstr>
      <vt:lpstr>PowerPoint 演示文稿</vt:lpstr>
      <vt:lpstr>PowerPoint 演示文稿</vt:lpstr>
      <vt:lpstr>UML class diagram indicating that class GradeBook has a constructor with a name parameter of UML type String.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Outline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human</cp:lastModifiedBy>
  <cp:revision>355</cp:revision>
  <cp:lastPrinted>1601-01-01T00:00:00Z</cp:lastPrinted>
  <dcterms:created xsi:type="dcterms:W3CDTF">1601-01-01T00:00:00Z</dcterms:created>
  <dcterms:modified xsi:type="dcterms:W3CDTF">2017-11-16T13:29:32Z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